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256" r:id="rId5"/>
    <p:sldId id="257" r:id="rId6"/>
    <p:sldId id="322" r:id="rId7"/>
    <p:sldId id="340" r:id="rId8"/>
    <p:sldId id="341" r:id="rId9"/>
    <p:sldId id="537" r:id="rId10"/>
    <p:sldId id="538" r:id="rId11"/>
    <p:sldId id="396" r:id="rId12"/>
    <p:sldId id="294" r:id="rId13"/>
    <p:sldId id="555" r:id="rId14"/>
    <p:sldId id="342" r:id="rId15"/>
    <p:sldId id="556" r:id="rId16"/>
    <p:sldId id="320" r:id="rId17"/>
    <p:sldId id="261" r:id="rId18"/>
    <p:sldId id="262" r:id="rId19"/>
    <p:sldId id="552" r:id="rId20"/>
    <p:sldId id="553" r:id="rId21"/>
    <p:sldId id="559" r:id="rId22"/>
    <p:sldId id="548" r:id="rId23"/>
    <p:sldId id="550" r:id="rId24"/>
    <p:sldId id="551" r:id="rId25"/>
    <p:sldId id="554" r:id="rId26"/>
    <p:sldId id="557" r:id="rId27"/>
    <p:sldId id="259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AFFBFC-F3C3-4EE7-A4AD-BA4306D61C75}" v="159" dt="2025-07-03T10:20:36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rett, Bethan" userId="7454f58e-476c-4898-8ec5-4ac6c284b508" providerId="ADAL" clId="{C2AFFBFC-F3C3-4EE7-A4AD-BA4306D61C75}"/>
    <pc:docChg chg="undo custSel addSld delSld modSld sldOrd modNotesMaster">
      <pc:chgData name="Garrett, Bethan" userId="7454f58e-476c-4898-8ec5-4ac6c284b508" providerId="ADAL" clId="{C2AFFBFC-F3C3-4EE7-A4AD-BA4306D61C75}" dt="2025-07-09T14:40:34.752" v="3983"/>
      <pc:docMkLst>
        <pc:docMk/>
      </pc:docMkLst>
      <pc:sldChg chg="modSp mod">
        <pc:chgData name="Garrett, Bethan" userId="7454f58e-476c-4898-8ec5-4ac6c284b508" providerId="ADAL" clId="{C2AFFBFC-F3C3-4EE7-A4AD-BA4306D61C75}" dt="2025-07-02T07:50:10.180" v="3239" actId="20577"/>
        <pc:sldMkLst>
          <pc:docMk/>
          <pc:sldMk cId="3386187636" sldId="256"/>
        </pc:sldMkLst>
      </pc:sldChg>
      <pc:sldChg chg="modSp mod">
        <pc:chgData name="Garrett, Bethan" userId="7454f58e-476c-4898-8ec5-4ac6c284b508" providerId="ADAL" clId="{C2AFFBFC-F3C3-4EE7-A4AD-BA4306D61C75}" dt="2025-07-02T07:51:01.083" v="3334" actId="20577"/>
        <pc:sldMkLst>
          <pc:docMk/>
          <pc:sldMk cId="3418347862" sldId="257"/>
        </pc:sldMkLst>
      </pc:sldChg>
      <pc:sldChg chg="add del">
        <pc:chgData name="Garrett, Bethan" userId="7454f58e-476c-4898-8ec5-4ac6c284b508" providerId="ADAL" clId="{C2AFFBFC-F3C3-4EE7-A4AD-BA4306D61C75}" dt="2025-07-01T13:13:30.563" v="2757" actId="47"/>
        <pc:sldMkLst>
          <pc:docMk/>
          <pc:sldMk cId="1492619158" sldId="258"/>
        </pc:sldMkLst>
      </pc:sldChg>
      <pc:sldChg chg="modSp new add del mod">
        <pc:chgData name="Garrett, Bethan" userId="7454f58e-476c-4898-8ec5-4ac6c284b508" providerId="ADAL" clId="{C2AFFBFC-F3C3-4EE7-A4AD-BA4306D61C75}" dt="2025-06-29T14:46:57.862" v="2712" actId="47"/>
        <pc:sldMkLst>
          <pc:docMk/>
          <pc:sldMk cId="2935214196" sldId="258"/>
        </pc:sldMkLst>
      </pc:sldChg>
      <pc:sldChg chg="addSp modSp new mod setBg">
        <pc:chgData name="Garrett, Bethan" userId="7454f58e-476c-4898-8ec5-4ac6c284b508" providerId="ADAL" clId="{C2AFFBFC-F3C3-4EE7-A4AD-BA4306D61C75}" dt="2025-07-03T09:39:58.215" v="3761" actId="20577"/>
        <pc:sldMkLst>
          <pc:docMk/>
          <pc:sldMk cId="1355992860" sldId="259"/>
        </pc:sldMkLst>
      </pc:sldChg>
      <pc:sldChg chg="modSp new del mod">
        <pc:chgData name="Garrett, Bethan" userId="7454f58e-476c-4898-8ec5-4ac6c284b508" providerId="ADAL" clId="{C2AFFBFC-F3C3-4EE7-A4AD-BA4306D61C75}" dt="2025-06-29T14:47:00.819" v="2713" actId="47"/>
        <pc:sldMkLst>
          <pc:docMk/>
          <pc:sldMk cId="3410778950" sldId="260"/>
        </pc:sldMkLst>
      </pc:sldChg>
      <pc:sldChg chg="addSp modSp new mod setBg modNotesTx">
        <pc:chgData name="Garrett, Bethan" userId="7454f58e-476c-4898-8ec5-4ac6c284b508" providerId="ADAL" clId="{C2AFFBFC-F3C3-4EE7-A4AD-BA4306D61C75}" dt="2025-07-03T10:20:02.184" v="3906" actId="14100"/>
        <pc:sldMkLst>
          <pc:docMk/>
          <pc:sldMk cId="1293901963" sldId="261"/>
        </pc:sldMkLst>
      </pc:sldChg>
      <pc:sldChg chg="addSp delSp modSp new mod setBg">
        <pc:chgData name="Garrett, Bethan" userId="7454f58e-476c-4898-8ec5-4ac6c284b508" providerId="ADAL" clId="{C2AFFBFC-F3C3-4EE7-A4AD-BA4306D61C75}" dt="2025-07-03T10:20:36.238" v="3976" actId="20577"/>
        <pc:sldMkLst>
          <pc:docMk/>
          <pc:sldMk cId="3787228445" sldId="262"/>
        </pc:sldMkLst>
      </pc:sldChg>
      <pc:sldChg chg="add">
        <pc:chgData name="Garrett, Bethan" userId="7454f58e-476c-4898-8ec5-4ac6c284b508" providerId="ADAL" clId="{C2AFFBFC-F3C3-4EE7-A4AD-BA4306D61C75}" dt="2025-06-27T14:43:35.112" v="876"/>
        <pc:sldMkLst>
          <pc:docMk/>
          <pc:sldMk cId="415852671" sldId="263"/>
        </pc:sldMkLst>
      </pc:sldChg>
      <pc:sldChg chg="add">
        <pc:chgData name="Garrett, Bethan" userId="7454f58e-476c-4898-8ec5-4ac6c284b508" providerId="ADAL" clId="{C2AFFBFC-F3C3-4EE7-A4AD-BA4306D61C75}" dt="2025-06-29T14:10:23.180" v="1161"/>
        <pc:sldMkLst>
          <pc:docMk/>
          <pc:sldMk cId="2773512663" sldId="285"/>
        </pc:sldMkLst>
      </pc:sldChg>
      <pc:sldChg chg="modSp add mod">
        <pc:chgData name="Garrett, Bethan" userId="7454f58e-476c-4898-8ec5-4ac6c284b508" providerId="ADAL" clId="{C2AFFBFC-F3C3-4EE7-A4AD-BA4306D61C75}" dt="2025-06-29T14:11:29.602" v="1169" actId="207"/>
        <pc:sldMkLst>
          <pc:docMk/>
          <pc:sldMk cId="2655386395" sldId="294"/>
        </pc:sldMkLst>
      </pc:sldChg>
      <pc:sldChg chg="add modNotesTx">
        <pc:chgData name="Garrett, Bethan" userId="7454f58e-476c-4898-8ec5-4ac6c284b508" providerId="ADAL" clId="{C2AFFBFC-F3C3-4EE7-A4AD-BA4306D61C75}" dt="2025-07-03T09:35:52.441" v="3549" actId="20577"/>
        <pc:sldMkLst>
          <pc:docMk/>
          <pc:sldMk cId="1416077579" sldId="320"/>
        </pc:sldMkLst>
      </pc:sldChg>
      <pc:sldChg chg="add">
        <pc:chgData name="Garrett, Bethan" userId="7454f58e-476c-4898-8ec5-4ac6c284b508" providerId="ADAL" clId="{C2AFFBFC-F3C3-4EE7-A4AD-BA4306D61C75}" dt="2025-07-01T13:24:38.984" v="2768"/>
        <pc:sldMkLst>
          <pc:docMk/>
          <pc:sldMk cId="2328254160" sldId="322"/>
        </pc:sldMkLst>
      </pc:sldChg>
      <pc:sldChg chg="add">
        <pc:chgData name="Garrett, Bethan" userId="7454f58e-476c-4898-8ec5-4ac6c284b508" providerId="ADAL" clId="{C2AFFBFC-F3C3-4EE7-A4AD-BA4306D61C75}" dt="2025-06-29T14:09:46.127" v="1160"/>
        <pc:sldMkLst>
          <pc:docMk/>
          <pc:sldMk cId="135677328" sldId="340"/>
        </pc:sldMkLst>
      </pc:sldChg>
      <pc:sldChg chg="add">
        <pc:chgData name="Garrett, Bethan" userId="7454f58e-476c-4898-8ec5-4ac6c284b508" providerId="ADAL" clId="{C2AFFBFC-F3C3-4EE7-A4AD-BA4306D61C75}" dt="2025-06-29T14:09:46.127" v="1160"/>
        <pc:sldMkLst>
          <pc:docMk/>
          <pc:sldMk cId="1751439006" sldId="341"/>
        </pc:sldMkLst>
      </pc:sldChg>
      <pc:sldChg chg="modSp add mod">
        <pc:chgData name="Garrett, Bethan" userId="7454f58e-476c-4898-8ec5-4ac6c284b508" providerId="ADAL" clId="{C2AFFBFC-F3C3-4EE7-A4AD-BA4306D61C75}" dt="2025-06-29T14:43:56.228" v="2652" actId="20577"/>
        <pc:sldMkLst>
          <pc:docMk/>
          <pc:sldMk cId="2533852980" sldId="342"/>
        </pc:sldMkLst>
      </pc:sldChg>
      <pc:sldChg chg="modSp add mod">
        <pc:chgData name="Garrett, Bethan" userId="7454f58e-476c-4898-8ec5-4ac6c284b508" providerId="ADAL" clId="{C2AFFBFC-F3C3-4EE7-A4AD-BA4306D61C75}" dt="2025-07-03T14:39:17.351" v="3977" actId="113"/>
        <pc:sldMkLst>
          <pc:docMk/>
          <pc:sldMk cId="843320242" sldId="396"/>
        </pc:sldMkLst>
      </pc:sldChg>
      <pc:sldChg chg="modSp add mod ord">
        <pc:chgData name="Garrett, Bethan" userId="7454f58e-476c-4898-8ec5-4ac6c284b508" providerId="ADAL" clId="{C2AFFBFC-F3C3-4EE7-A4AD-BA4306D61C75}" dt="2025-07-09T14:39:35.249" v="3979"/>
        <pc:sldMkLst>
          <pc:docMk/>
          <pc:sldMk cId="3696724107" sldId="537"/>
        </pc:sldMkLst>
      </pc:sldChg>
      <pc:sldChg chg="modSp add mod ord">
        <pc:chgData name="Garrett, Bethan" userId="7454f58e-476c-4898-8ec5-4ac6c284b508" providerId="ADAL" clId="{C2AFFBFC-F3C3-4EE7-A4AD-BA4306D61C75}" dt="2025-07-09T14:39:48.113" v="3981"/>
        <pc:sldMkLst>
          <pc:docMk/>
          <pc:sldMk cId="3474567607" sldId="538"/>
        </pc:sldMkLst>
      </pc:sldChg>
      <pc:sldChg chg="add del">
        <pc:chgData name="Garrett, Bethan" userId="7454f58e-476c-4898-8ec5-4ac6c284b508" providerId="ADAL" clId="{C2AFFBFC-F3C3-4EE7-A4AD-BA4306D61C75}" dt="2025-07-01T13:24:40.874" v="2769" actId="47"/>
        <pc:sldMkLst>
          <pc:docMk/>
          <pc:sldMk cId="1237460074" sldId="539"/>
        </pc:sldMkLst>
      </pc:sldChg>
      <pc:sldChg chg="modSp add mod">
        <pc:chgData name="Garrett, Bethan" userId="7454f58e-476c-4898-8ec5-4ac6c284b508" providerId="ADAL" clId="{C2AFFBFC-F3C3-4EE7-A4AD-BA4306D61C75}" dt="2025-07-01T13:42:34.413" v="2816" actId="20577"/>
        <pc:sldMkLst>
          <pc:docMk/>
          <pc:sldMk cId="1486328556" sldId="548"/>
        </pc:sldMkLst>
      </pc:sldChg>
      <pc:sldChg chg="modSp add mod">
        <pc:chgData name="Garrett, Bethan" userId="7454f58e-476c-4898-8ec5-4ac6c284b508" providerId="ADAL" clId="{C2AFFBFC-F3C3-4EE7-A4AD-BA4306D61C75}" dt="2025-06-29T14:12:55.892" v="1197" actId="27636"/>
        <pc:sldMkLst>
          <pc:docMk/>
          <pc:sldMk cId="1898187985" sldId="549"/>
        </pc:sldMkLst>
      </pc:sldChg>
      <pc:sldChg chg="add">
        <pc:chgData name="Garrett, Bethan" userId="7454f58e-476c-4898-8ec5-4ac6c284b508" providerId="ADAL" clId="{C2AFFBFC-F3C3-4EE7-A4AD-BA4306D61C75}" dt="2025-06-27T14:43:35.112" v="876"/>
        <pc:sldMkLst>
          <pc:docMk/>
          <pc:sldMk cId="895537371" sldId="550"/>
        </pc:sldMkLst>
      </pc:sldChg>
      <pc:sldChg chg="modSp add mod">
        <pc:chgData name="Garrett, Bethan" userId="7454f58e-476c-4898-8ec5-4ac6c284b508" providerId="ADAL" clId="{C2AFFBFC-F3C3-4EE7-A4AD-BA4306D61C75}" dt="2025-06-27T14:43:35.221" v="878" actId="27636"/>
        <pc:sldMkLst>
          <pc:docMk/>
          <pc:sldMk cId="2379696555" sldId="551"/>
        </pc:sldMkLst>
      </pc:sldChg>
      <pc:sldChg chg="addSp delSp modSp new mod setBg">
        <pc:chgData name="Garrett, Bethan" userId="7454f58e-476c-4898-8ec5-4ac6c284b508" providerId="ADAL" clId="{C2AFFBFC-F3C3-4EE7-A4AD-BA4306D61C75}" dt="2025-07-01T13:46:53.151" v="2826" actId="26606"/>
        <pc:sldMkLst>
          <pc:docMk/>
          <pc:sldMk cId="1189873076" sldId="552"/>
        </pc:sldMkLst>
      </pc:sldChg>
      <pc:sldChg chg="addSp delSp modSp new mod setBg">
        <pc:chgData name="Garrett, Bethan" userId="7454f58e-476c-4898-8ec5-4ac6c284b508" providerId="ADAL" clId="{C2AFFBFC-F3C3-4EE7-A4AD-BA4306D61C75}" dt="2025-06-30T14:37:22.885" v="2740" actId="20577"/>
        <pc:sldMkLst>
          <pc:docMk/>
          <pc:sldMk cId="3769902679" sldId="553"/>
        </pc:sldMkLst>
      </pc:sldChg>
      <pc:sldChg chg="addSp delSp modSp new mod setBg">
        <pc:chgData name="Garrett, Bethan" userId="7454f58e-476c-4898-8ec5-4ac6c284b508" providerId="ADAL" clId="{C2AFFBFC-F3C3-4EE7-A4AD-BA4306D61C75}" dt="2025-07-01T13:47:07.044" v="2827" actId="20577"/>
        <pc:sldMkLst>
          <pc:docMk/>
          <pc:sldMk cId="910214509" sldId="554"/>
        </pc:sldMkLst>
      </pc:sldChg>
      <pc:sldChg chg="add">
        <pc:chgData name="Garrett, Bethan" userId="7454f58e-476c-4898-8ec5-4ac6c284b508" providerId="ADAL" clId="{C2AFFBFC-F3C3-4EE7-A4AD-BA4306D61C75}" dt="2025-06-29T14:16:14.255" v="1424"/>
        <pc:sldMkLst>
          <pc:docMk/>
          <pc:sldMk cId="339985004" sldId="555"/>
        </pc:sldMkLst>
      </pc:sldChg>
      <pc:sldChg chg="modSp add mod modNotesTx">
        <pc:chgData name="Garrett, Bethan" userId="7454f58e-476c-4898-8ec5-4ac6c284b508" providerId="ADAL" clId="{C2AFFBFC-F3C3-4EE7-A4AD-BA4306D61C75}" dt="2025-07-03T09:34:43.113" v="3406" actId="20577"/>
        <pc:sldMkLst>
          <pc:docMk/>
          <pc:sldMk cId="3230920807" sldId="556"/>
        </pc:sldMkLst>
      </pc:sldChg>
      <pc:sldChg chg="addSp modSp new mod ord setBg">
        <pc:chgData name="Garrett, Bethan" userId="7454f58e-476c-4898-8ec5-4ac6c284b508" providerId="ADAL" clId="{C2AFFBFC-F3C3-4EE7-A4AD-BA4306D61C75}" dt="2025-07-01T14:06:01.039" v="2858" actId="27636"/>
        <pc:sldMkLst>
          <pc:docMk/>
          <pc:sldMk cId="2637847124" sldId="557"/>
        </pc:sldMkLst>
      </pc:sldChg>
      <pc:sldChg chg="modSp add del mod">
        <pc:chgData name="Garrett, Bethan" userId="7454f58e-476c-4898-8ec5-4ac6c284b508" providerId="ADAL" clId="{C2AFFBFC-F3C3-4EE7-A4AD-BA4306D61C75}" dt="2025-07-01T13:12:53.113" v="2754" actId="47"/>
        <pc:sldMkLst>
          <pc:docMk/>
          <pc:sldMk cId="3876295877" sldId="558"/>
        </pc:sldMkLst>
      </pc:sldChg>
      <pc:sldChg chg="add">
        <pc:chgData name="Garrett, Bethan" userId="7454f58e-476c-4898-8ec5-4ac6c284b508" providerId="ADAL" clId="{C2AFFBFC-F3C3-4EE7-A4AD-BA4306D61C75}" dt="2025-06-30T14:35:59.916" v="2725"/>
        <pc:sldMkLst>
          <pc:docMk/>
          <pc:sldMk cId="2733935703" sldId="559"/>
        </pc:sldMkLst>
      </pc:sldChg>
      <pc:sldChg chg="add">
        <pc:chgData name="Garrett, Bethan" userId="7454f58e-476c-4898-8ec5-4ac6c284b508" providerId="ADAL" clId="{C2AFFBFC-F3C3-4EE7-A4AD-BA4306D61C75}" dt="2025-07-01T13:13:02.345" v="2755"/>
        <pc:sldMkLst>
          <pc:docMk/>
          <pc:sldMk cId="3876295877" sldId="560"/>
        </pc:sldMkLst>
      </pc:sldChg>
      <pc:sldChg chg="add del">
        <pc:chgData name="Garrett, Bethan" userId="7454f58e-476c-4898-8ec5-4ac6c284b508" providerId="ADAL" clId="{C2AFFBFC-F3C3-4EE7-A4AD-BA4306D61C75}" dt="2025-07-03T10:16:51.145" v="3765" actId="47"/>
        <pc:sldMkLst>
          <pc:docMk/>
          <pc:sldMk cId="716034547" sldId="561"/>
        </pc:sldMkLst>
      </pc:sldChg>
      <pc:sldChg chg="modSp add mod ord">
        <pc:chgData name="Garrett, Bethan" userId="7454f58e-476c-4898-8ec5-4ac6c284b508" providerId="ADAL" clId="{C2AFFBFC-F3C3-4EE7-A4AD-BA4306D61C75}" dt="2025-07-09T14:40:34.752" v="3983"/>
        <pc:sldMkLst>
          <pc:docMk/>
          <pc:sldMk cId="701655653" sldId="562"/>
        </pc:sldMkLst>
      </pc:sldChg>
    </pc:docChg>
  </pc:docChgLst>
  <pc:docChgLst>
    <pc:chgData name="Garrett, Bethan" userId="7454f58e-476c-4898-8ec5-4ac6c284b508" providerId="ADAL" clId="{7629C00D-C2E7-4DD8-B900-57A0D7CF42EF}"/>
    <pc:docChg chg="delSld modSld">
      <pc:chgData name="Garrett, Bethan" userId="7454f58e-476c-4898-8ec5-4ac6c284b508" providerId="ADAL" clId="{7629C00D-C2E7-4DD8-B900-57A0D7CF42EF}" dt="2025-09-01T11:01:28.230" v="3" actId="47"/>
      <pc:docMkLst>
        <pc:docMk/>
      </pc:docMkLst>
      <pc:sldChg chg="modSp mod">
        <pc:chgData name="Garrett, Bethan" userId="7454f58e-476c-4898-8ec5-4ac6c284b508" providerId="ADAL" clId="{7629C00D-C2E7-4DD8-B900-57A0D7CF42EF}" dt="2025-09-01T11:01:06.081" v="1" actId="20577"/>
        <pc:sldMkLst>
          <pc:docMk/>
          <pc:sldMk cId="895537371" sldId="550"/>
        </pc:sldMkLst>
        <pc:spChg chg="mod">
          <ac:chgData name="Garrett, Bethan" userId="7454f58e-476c-4898-8ec5-4ac6c284b508" providerId="ADAL" clId="{7629C00D-C2E7-4DD8-B900-57A0D7CF42EF}" dt="2025-09-01T11:01:06.081" v="1" actId="20577"/>
          <ac:spMkLst>
            <pc:docMk/>
            <pc:sldMk cId="895537371" sldId="550"/>
            <ac:spMk id="3" creationId="{5A859417-2906-9A3E-48BD-82FBEBB3392E}"/>
          </ac:spMkLst>
        </pc:spChg>
      </pc:sldChg>
      <pc:sldChg chg="del">
        <pc:chgData name="Garrett, Bethan" userId="7454f58e-476c-4898-8ec5-4ac6c284b508" providerId="ADAL" clId="{7629C00D-C2E7-4DD8-B900-57A0D7CF42EF}" dt="2025-09-01T11:01:26.326" v="2" actId="47"/>
        <pc:sldMkLst>
          <pc:docMk/>
          <pc:sldMk cId="3876295877" sldId="560"/>
        </pc:sldMkLst>
      </pc:sldChg>
      <pc:sldChg chg="del">
        <pc:chgData name="Garrett, Bethan" userId="7454f58e-476c-4898-8ec5-4ac6c284b508" providerId="ADAL" clId="{7629C00D-C2E7-4DD8-B900-57A0D7CF42EF}" dt="2025-09-01T11:01:28.230" v="3" actId="47"/>
        <pc:sldMkLst>
          <pc:docMk/>
          <pc:sldMk cId="701655653" sldId="562"/>
        </pc:sldMkLst>
      </pc:sldChg>
    </pc:docChg>
  </pc:docChgLst>
  <pc:docChgLst>
    <pc:chgData name="Garrett, Bethan" userId="S::garrettb@lancaster.ac.uk::7454f58e-476c-4898-8ec5-4ac6c284b508" providerId="AD" clId="Web-{AA5D6AEA-6838-788F-BF88-1949526DD7FB}"/>
    <pc:docChg chg="addSld delSld sldOrd">
      <pc:chgData name="Garrett, Bethan" userId="S::garrettb@lancaster.ac.uk::7454f58e-476c-4898-8ec5-4ac6c284b508" providerId="AD" clId="Web-{AA5D6AEA-6838-788F-BF88-1949526DD7FB}" dt="2025-07-04T14:30:12.174" v="7"/>
      <pc:docMkLst>
        <pc:docMk/>
      </pc:docMkLst>
      <pc:sldChg chg="del">
        <pc:chgData name="Garrett, Bethan" userId="S::garrettb@lancaster.ac.uk::7454f58e-476c-4898-8ec5-4ac6c284b508" providerId="AD" clId="Web-{AA5D6AEA-6838-788F-BF88-1949526DD7FB}" dt="2025-07-04T14:30:05.611" v="6"/>
        <pc:sldMkLst>
          <pc:docMk/>
          <pc:sldMk cId="415852671" sldId="263"/>
        </pc:sldMkLst>
      </pc:sldChg>
      <pc:sldChg chg="del">
        <pc:chgData name="Garrett, Bethan" userId="S::garrettb@lancaster.ac.uk::7454f58e-476c-4898-8ec5-4ac6c284b508" providerId="AD" clId="Web-{AA5D6AEA-6838-788F-BF88-1949526DD7FB}" dt="2025-07-04T14:28:43.156" v="5"/>
        <pc:sldMkLst>
          <pc:docMk/>
          <pc:sldMk cId="2773512663" sldId="285"/>
        </pc:sldMkLst>
      </pc:sldChg>
      <pc:sldChg chg="add del ord">
        <pc:chgData name="Garrett, Bethan" userId="S::garrettb@lancaster.ac.uk::7454f58e-476c-4898-8ec5-4ac6c284b508" providerId="AD" clId="Web-{AA5D6AEA-6838-788F-BF88-1949526DD7FB}" dt="2025-07-04T13:20:04.008" v="3"/>
        <pc:sldMkLst>
          <pc:docMk/>
          <pc:sldMk cId="3696724107" sldId="537"/>
        </pc:sldMkLst>
      </pc:sldChg>
      <pc:sldChg chg="ord">
        <pc:chgData name="Garrett, Bethan" userId="S::garrettb@lancaster.ac.uk::7454f58e-476c-4898-8ec5-4ac6c284b508" providerId="AD" clId="Web-{AA5D6AEA-6838-788F-BF88-1949526DD7FB}" dt="2025-07-04T13:20:04.008" v="2"/>
        <pc:sldMkLst>
          <pc:docMk/>
          <pc:sldMk cId="3474567607" sldId="538"/>
        </pc:sldMkLst>
      </pc:sldChg>
      <pc:sldChg chg="del">
        <pc:chgData name="Garrett, Bethan" userId="S::garrettb@lancaster.ac.uk::7454f58e-476c-4898-8ec5-4ac6c284b508" providerId="AD" clId="Web-{AA5D6AEA-6838-788F-BF88-1949526DD7FB}" dt="2025-07-04T14:30:12.174" v="7"/>
        <pc:sldMkLst>
          <pc:docMk/>
          <pc:sldMk cId="1898187985" sldId="549"/>
        </pc:sldMkLst>
      </pc:sldChg>
      <pc:sldChg chg="ord">
        <pc:chgData name="Garrett, Bethan" userId="S::garrettb@lancaster.ac.uk::7454f58e-476c-4898-8ec5-4ac6c284b508" providerId="AD" clId="Web-{AA5D6AEA-6838-788F-BF88-1949526DD7FB}" dt="2025-07-04T14:26:24.762" v="4"/>
        <pc:sldMkLst>
          <pc:docMk/>
          <pc:sldMk cId="3876295877" sldId="56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62EFF7-7CA4-4D02-912B-0454E146160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2DD05B0-88D2-4152-BA94-9906DF1D10B7}">
      <dgm:prSet/>
      <dgm:spPr/>
      <dgm:t>
        <a:bodyPr/>
        <a:lstStyle/>
        <a:p>
          <a:r>
            <a:rPr lang="en-GB" dirty="0"/>
            <a:t>Complete a curriculum audit and identify where there is potential to embed environmental learning</a:t>
          </a:r>
          <a:endParaRPr lang="en-US" dirty="0"/>
        </a:p>
      </dgm:t>
    </dgm:pt>
    <dgm:pt modelId="{147EB0A5-7584-485E-AFB1-940E70D7DECC}" type="parTrans" cxnId="{84037D12-E08F-47E1-A95A-8F82677DABAF}">
      <dgm:prSet/>
      <dgm:spPr/>
      <dgm:t>
        <a:bodyPr/>
        <a:lstStyle/>
        <a:p>
          <a:endParaRPr lang="en-US"/>
        </a:p>
      </dgm:t>
    </dgm:pt>
    <dgm:pt modelId="{1B6BE3E3-0D90-487D-ADAB-CDEB13CD799D}" type="sibTrans" cxnId="{84037D12-E08F-47E1-A95A-8F82677DABAF}">
      <dgm:prSet/>
      <dgm:spPr/>
      <dgm:t>
        <a:bodyPr/>
        <a:lstStyle/>
        <a:p>
          <a:endParaRPr lang="en-US"/>
        </a:p>
      </dgm:t>
    </dgm:pt>
    <dgm:pt modelId="{D8DBE190-A15E-4ED2-9E91-63C83110FADA}">
      <dgm:prSet/>
      <dgm:spPr/>
      <dgm:t>
        <a:bodyPr/>
        <a:lstStyle/>
        <a:p>
          <a:r>
            <a:rPr lang="en-GB" dirty="0"/>
            <a:t>Survey environmental awareness amongst learners and staff</a:t>
          </a:r>
          <a:endParaRPr lang="en-US" dirty="0"/>
        </a:p>
      </dgm:t>
    </dgm:pt>
    <dgm:pt modelId="{905FFE4F-F02F-46B3-AF8F-433C01805767}" type="parTrans" cxnId="{9F33AE9A-BFDE-4BDA-8604-C7AA53D9FA87}">
      <dgm:prSet/>
      <dgm:spPr/>
      <dgm:t>
        <a:bodyPr/>
        <a:lstStyle/>
        <a:p>
          <a:endParaRPr lang="en-US"/>
        </a:p>
      </dgm:t>
    </dgm:pt>
    <dgm:pt modelId="{A4ECFD59-C45B-42D7-8168-1BC0484ED8ED}" type="sibTrans" cxnId="{9F33AE9A-BFDE-4BDA-8604-C7AA53D9FA87}">
      <dgm:prSet/>
      <dgm:spPr/>
      <dgm:t>
        <a:bodyPr/>
        <a:lstStyle/>
        <a:p>
          <a:endParaRPr lang="en-US"/>
        </a:p>
      </dgm:t>
    </dgm:pt>
    <dgm:pt modelId="{288CC231-1D47-47AD-8912-422A357A2B49}">
      <dgm:prSet/>
      <dgm:spPr/>
      <dgm:t>
        <a:bodyPr/>
        <a:lstStyle/>
        <a:p>
          <a:r>
            <a:rPr lang="en-GB" dirty="0"/>
            <a:t>Use your sustainability initiatives as learning opportunities</a:t>
          </a:r>
          <a:endParaRPr lang="en-US" dirty="0"/>
        </a:p>
      </dgm:t>
    </dgm:pt>
    <dgm:pt modelId="{01C7E3E8-ECE6-44F7-9252-728535EF8563}" type="parTrans" cxnId="{35DD6E00-47DD-47F3-AC4A-D8F93AC819DE}">
      <dgm:prSet/>
      <dgm:spPr/>
      <dgm:t>
        <a:bodyPr/>
        <a:lstStyle/>
        <a:p>
          <a:endParaRPr lang="en-US"/>
        </a:p>
      </dgm:t>
    </dgm:pt>
    <dgm:pt modelId="{E6A000B1-8C55-40D4-A06C-1A4627C70CFD}" type="sibTrans" cxnId="{35DD6E00-47DD-47F3-AC4A-D8F93AC819DE}">
      <dgm:prSet/>
      <dgm:spPr/>
      <dgm:t>
        <a:bodyPr/>
        <a:lstStyle/>
        <a:p>
          <a:endParaRPr lang="en-US"/>
        </a:p>
      </dgm:t>
    </dgm:pt>
    <dgm:pt modelId="{96557A73-BCBF-43A4-8156-6EBAE796C5A0}" type="pres">
      <dgm:prSet presAssocID="{9062EFF7-7CA4-4D02-912B-0454E146160A}" presName="root" presStyleCnt="0">
        <dgm:presLayoutVars>
          <dgm:dir/>
          <dgm:resizeHandles val="exact"/>
        </dgm:presLayoutVars>
      </dgm:prSet>
      <dgm:spPr/>
    </dgm:pt>
    <dgm:pt modelId="{070BE46D-CEFE-48A7-8068-6FCE909F423C}" type="pres">
      <dgm:prSet presAssocID="{C2DD05B0-88D2-4152-BA94-9906DF1D10B7}" presName="compNode" presStyleCnt="0"/>
      <dgm:spPr/>
    </dgm:pt>
    <dgm:pt modelId="{2050779B-E01A-4138-BEA9-CD2641AD5071}" type="pres">
      <dgm:prSet presAssocID="{C2DD05B0-88D2-4152-BA94-9906DF1D10B7}" presName="bgRect" presStyleLbl="bgShp" presStyleIdx="0" presStyleCnt="3"/>
      <dgm:spPr/>
    </dgm:pt>
    <dgm:pt modelId="{76885C4F-B00A-4A18-9A8C-AC5CC8C3C6E9}" type="pres">
      <dgm:prSet presAssocID="{C2DD05B0-88D2-4152-BA94-9906DF1D10B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5FC951BA-99BD-4BB2-9D4E-0893AC51950A}" type="pres">
      <dgm:prSet presAssocID="{C2DD05B0-88D2-4152-BA94-9906DF1D10B7}" presName="spaceRect" presStyleCnt="0"/>
      <dgm:spPr/>
    </dgm:pt>
    <dgm:pt modelId="{E44719C1-D48C-47F1-A500-C29D4FB79216}" type="pres">
      <dgm:prSet presAssocID="{C2DD05B0-88D2-4152-BA94-9906DF1D10B7}" presName="parTx" presStyleLbl="revTx" presStyleIdx="0" presStyleCnt="3">
        <dgm:presLayoutVars>
          <dgm:chMax val="0"/>
          <dgm:chPref val="0"/>
        </dgm:presLayoutVars>
      </dgm:prSet>
      <dgm:spPr/>
    </dgm:pt>
    <dgm:pt modelId="{DBB81B65-4A9E-4D8A-9B50-04CA66552D77}" type="pres">
      <dgm:prSet presAssocID="{1B6BE3E3-0D90-487D-ADAB-CDEB13CD799D}" presName="sibTrans" presStyleCnt="0"/>
      <dgm:spPr/>
    </dgm:pt>
    <dgm:pt modelId="{5E3156F8-94D2-4271-B9F4-5EA05C47E8DC}" type="pres">
      <dgm:prSet presAssocID="{D8DBE190-A15E-4ED2-9E91-63C83110FADA}" presName="compNode" presStyleCnt="0"/>
      <dgm:spPr/>
    </dgm:pt>
    <dgm:pt modelId="{D5566EF1-1F80-470D-9B65-8BB383776110}" type="pres">
      <dgm:prSet presAssocID="{D8DBE190-A15E-4ED2-9E91-63C83110FADA}" presName="bgRect" presStyleLbl="bgShp" presStyleIdx="1" presStyleCnt="3"/>
      <dgm:spPr/>
    </dgm:pt>
    <dgm:pt modelId="{7913671D-8DEE-4440-89EB-022795BE1F76}" type="pres">
      <dgm:prSet presAssocID="{D8DBE190-A15E-4ED2-9E91-63C83110FAD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06980A8D-3A70-405B-9DE0-8A1E1F0376F0}" type="pres">
      <dgm:prSet presAssocID="{D8DBE190-A15E-4ED2-9E91-63C83110FADA}" presName="spaceRect" presStyleCnt="0"/>
      <dgm:spPr/>
    </dgm:pt>
    <dgm:pt modelId="{79901C1F-2E10-40D9-AAA3-1F63161D8489}" type="pres">
      <dgm:prSet presAssocID="{D8DBE190-A15E-4ED2-9E91-63C83110FADA}" presName="parTx" presStyleLbl="revTx" presStyleIdx="1" presStyleCnt="3">
        <dgm:presLayoutVars>
          <dgm:chMax val="0"/>
          <dgm:chPref val="0"/>
        </dgm:presLayoutVars>
      </dgm:prSet>
      <dgm:spPr/>
    </dgm:pt>
    <dgm:pt modelId="{12919AF7-6CB2-45B2-99E3-75E776DF4E47}" type="pres">
      <dgm:prSet presAssocID="{A4ECFD59-C45B-42D7-8168-1BC0484ED8ED}" presName="sibTrans" presStyleCnt="0"/>
      <dgm:spPr/>
    </dgm:pt>
    <dgm:pt modelId="{55602BD2-D952-4F6C-A719-42C4A295C6E4}" type="pres">
      <dgm:prSet presAssocID="{288CC231-1D47-47AD-8912-422A357A2B49}" presName="compNode" presStyleCnt="0"/>
      <dgm:spPr/>
    </dgm:pt>
    <dgm:pt modelId="{C0F2C68F-11C8-43DA-9710-13A46988CF29}" type="pres">
      <dgm:prSet presAssocID="{288CC231-1D47-47AD-8912-422A357A2B49}" presName="bgRect" presStyleLbl="bgShp" presStyleIdx="2" presStyleCnt="3"/>
      <dgm:spPr/>
    </dgm:pt>
    <dgm:pt modelId="{4C5665DE-4938-4A77-B42C-774FB56E8744}" type="pres">
      <dgm:prSet presAssocID="{288CC231-1D47-47AD-8912-422A357A2B4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2A879414-A2A4-4CE5-8F0C-DC25B401B37D}" type="pres">
      <dgm:prSet presAssocID="{288CC231-1D47-47AD-8912-422A357A2B49}" presName="spaceRect" presStyleCnt="0"/>
      <dgm:spPr/>
    </dgm:pt>
    <dgm:pt modelId="{067B57DB-4E56-4F42-819C-94BD1DB4BA78}" type="pres">
      <dgm:prSet presAssocID="{288CC231-1D47-47AD-8912-422A357A2B4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5DD6E00-47DD-47F3-AC4A-D8F93AC819DE}" srcId="{9062EFF7-7CA4-4D02-912B-0454E146160A}" destId="{288CC231-1D47-47AD-8912-422A357A2B49}" srcOrd="2" destOrd="0" parTransId="{01C7E3E8-ECE6-44F7-9252-728535EF8563}" sibTransId="{E6A000B1-8C55-40D4-A06C-1A4627C70CFD}"/>
    <dgm:cxn modelId="{84037D12-E08F-47E1-A95A-8F82677DABAF}" srcId="{9062EFF7-7CA4-4D02-912B-0454E146160A}" destId="{C2DD05B0-88D2-4152-BA94-9906DF1D10B7}" srcOrd="0" destOrd="0" parTransId="{147EB0A5-7584-485E-AFB1-940E70D7DECC}" sibTransId="{1B6BE3E3-0D90-487D-ADAB-CDEB13CD799D}"/>
    <dgm:cxn modelId="{4BAEB718-09E9-48FD-9FB6-E608D59F9133}" type="presOf" srcId="{9062EFF7-7CA4-4D02-912B-0454E146160A}" destId="{96557A73-BCBF-43A4-8156-6EBAE796C5A0}" srcOrd="0" destOrd="0" presId="urn:microsoft.com/office/officeart/2018/2/layout/IconVerticalSolidList"/>
    <dgm:cxn modelId="{42AEEC35-5EAC-445A-8758-A09D2388BEC5}" type="presOf" srcId="{C2DD05B0-88D2-4152-BA94-9906DF1D10B7}" destId="{E44719C1-D48C-47F1-A500-C29D4FB79216}" srcOrd="0" destOrd="0" presId="urn:microsoft.com/office/officeart/2018/2/layout/IconVerticalSolidList"/>
    <dgm:cxn modelId="{9F33AE9A-BFDE-4BDA-8604-C7AA53D9FA87}" srcId="{9062EFF7-7CA4-4D02-912B-0454E146160A}" destId="{D8DBE190-A15E-4ED2-9E91-63C83110FADA}" srcOrd="1" destOrd="0" parTransId="{905FFE4F-F02F-46B3-AF8F-433C01805767}" sibTransId="{A4ECFD59-C45B-42D7-8168-1BC0484ED8ED}"/>
    <dgm:cxn modelId="{195166B4-5A4B-4C3A-B203-97613C69ED4F}" type="presOf" srcId="{288CC231-1D47-47AD-8912-422A357A2B49}" destId="{067B57DB-4E56-4F42-819C-94BD1DB4BA78}" srcOrd="0" destOrd="0" presId="urn:microsoft.com/office/officeart/2018/2/layout/IconVerticalSolidList"/>
    <dgm:cxn modelId="{A69F73F8-31D7-4BEB-9612-45FA23BDB4D9}" type="presOf" srcId="{D8DBE190-A15E-4ED2-9E91-63C83110FADA}" destId="{79901C1F-2E10-40D9-AAA3-1F63161D8489}" srcOrd="0" destOrd="0" presId="urn:microsoft.com/office/officeart/2018/2/layout/IconVerticalSolidList"/>
    <dgm:cxn modelId="{6AC63B59-713C-48A8-885D-0EDB04EA77FF}" type="presParOf" srcId="{96557A73-BCBF-43A4-8156-6EBAE796C5A0}" destId="{070BE46D-CEFE-48A7-8068-6FCE909F423C}" srcOrd="0" destOrd="0" presId="urn:microsoft.com/office/officeart/2018/2/layout/IconVerticalSolidList"/>
    <dgm:cxn modelId="{5949CE84-D3E0-414A-85B0-7281551038BC}" type="presParOf" srcId="{070BE46D-CEFE-48A7-8068-6FCE909F423C}" destId="{2050779B-E01A-4138-BEA9-CD2641AD5071}" srcOrd="0" destOrd="0" presId="urn:microsoft.com/office/officeart/2018/2/layout/IconVerticalSolidList"/>
    <dgm:cxn modelId="{F0EEC93A-347D-416E-8DDA-6997C0CB5FED}" type="presParOf" srcId="{070BE46D-CEFE-48A7-8068-6FCE909F423C}" destId="{76885C4F-B00A-4A18-9A8C-AC5CC8C3C6E9}" srcOrd="1" destOrd="0" presId="urn:microsoft.com/office/officeart/2018/2/layout/IconVerticalSolidList"/>
    <dgm:cxn modelId="{C9AD5B44-3C70-4878-A785-D56FF197BF40}" type="presParOf" srcId="{070BE46D-CEFE-48A7-8068-6FCE909F423C}" destId="{5FC951BA-99BD-4BB2-9D4E-0893AC51950A}" srcOrd="2" destOrd="0" presId="urn:microsoft.com/office/officeart/2018/2/layout/IconVerticalSolidList"/>
    <dgm:cxn modelId="{EE0724EA-9FE0-4CF9-B102-DF70AEFB3761}" type="presParOf" srcId="{070BE46D-CEFE-48A7-8068-6FCE909F423C}" destId="{E44719C1-D48C-47F1-A500-C29D4FB79216}" srcOrd="3" destOrd="0" presId="urn:microsoft.com/office/officeart/2018/2/layout/IconVerticalSolidList"/>
    <dgm:cxn modelId="{0652A2CC-7A25-4950-9E35-93457BA6DA63}" type="presParOf" srcId="{96557A73-BCBF-43A4-8156-6EBAE796C5A0}" destId="{DBB81B65-4A9E-4D8A-9B50-04CA66552D77}" srcOrd="1" destOrd="0" presId="urn:microsoft.com/office/officeart/2018/2/layout/IconVerticalSolidList"/>
    <dgm:cxn modelId="{78ED2E91-C470-473D-A07B-4FFC5DCCAF14}" type="presParOf" srcId="{96557A73-BCBF-43A4-8156-6EBAE796C5A0}" destId="{5E3156F8-94D2-4271-B9F4-5EA05C47E8DC}" srcOrd="2" destOrd="0" presId="urn:microsoft.com/office/officeart/2018/2/layout/IconVerticalSolidList"/>
    <dgm:cxn modelId="{71899B5C-7A01-45F6-BFC8-3BDEBFCA51D9}" type="presParOf" srcId="{5E3156F8-94D2-4271-B9F4-5EA05C47E8DC}" destId="{D5566EF1-1F80-470D-9B65-8BB383776110}" srcOrd="0" destOrd="0" presId="urn:microsoft.com/office/officeart/2018/2/layout/IconVerticalSolidList"/>
    <dgm:cxn modelId="{2C604C42-7575-4D59-B84A-5251E63C7332}" type="presParOf" srcId="{5E3156F8-94D2-4271-B9F4-5EA05C47E8DC}" destId="{7913671D-8DEE-4440-89EB-022795BE1F76}" srcOrd="1" destOrd="0" presId="urn:microsoft.com/office/officeart/2018/2/layout/IconVerticalSolidList"/>
    <dgm:cxn modelId="{25438257-7524-4913-A4C0-571FE80023EE}" type="presParOf" srcId="{5E3156F8-94D2-4271-B9F4-5EA05C47E8DC}" destId="{06980A8D-3A70-405B-9DE0-8A1E1F0376F0}" srcOrd="2" destOrd="0" presId="urn:microsoft.com/office/officeart/2018/2/layout/IconVerticalSolidList"/>
    <dgm:cxn modelId="{3176D378-2F93-411D-BFBA-C50CB6C47920}" type="presParOf" srcId="{5E3156F8-94D2-4271-B9F4-5EA05C47E8DC}" destId="{79901C1F-2E10-40D9-AAA3-1F63161D8489}" srcOrd="3" destOrd="0" presId="urn:microsoft.com/office/officeart/2018/2/layout/IconVerticalSolidList"/>
    <dgm:cxn modelId="{CA2D9762-D438-4C34-87C9-9E7BF63677B7}" type="presParOf" srcId="{96557A73-BCBF-43A4-8156-6EBAE796C5A0}" destId="{12919AF7-6CB2-45B2-99E3-75E776DF4E47}" srcOrd="3" destOrd="0" presId="urn:microsoft.com/office/officeart/2018/2/layout/IconVerticalSolidList"/>
    <dgm:cxn modelId="{EA980CC4-4159-465E-80A6-20F890F29ACA}" type="presParOf" srcId="{96557A73-BCBF-43A4-8156-6EBAE796C5A0}" destId="{55602BD2-D952-4F6C-A719-42C4A295C6E4}" srcOrd="4" destOrd="0" presId="urn:microsoft.com/office/officeart/2018/2/layout/IconVerticalSolidList"/>
    <dgm:cxn modelId="{4AA35197-97E3-4C6C-8D6D-ED3BEAC173E1}" type="presParOf" srcId="{55602BD2-D952-4F6C-A719-42C4A295C6E4}" destId="{C0F2C68F-11C8-43DA-9710-13A46988CF29}" srcOrd="0" destOrd="0" presId="urn:microsoft.com/office/officeart/2018/2/layout/IconVerticalSolidList"/>
    <dgm:cxn modelId="{A1453E60-249A-464B-BA24-A288BA363153}" type="presParOf" srcId="{55602BD2-D952-4F6C-A719-42C4A295C6E4}" destId="{4C5665DE-4938-4A77-B42C-774FB56E8744}" srcOrd="1" destOrd="0" presId="urn:microsoft.com/office/officeart/2018/2/layout/IconVerticalSolidList"/>
    <dgm:cxn modelId="{56210CE6-4047-410F-86EE-F7F1843480D4}" type="presParOf" srcId="{55602BD2-D952-4F6C-A719-42C4A295C6E4}" destId="{2A879414-A2A4-4CE5-8F0C-DC25B401B37D}" srcOrd="2" destOrd="0" presId="urn:microsoft.com/office/officeart/2018/2/layout/IconVerticalSolidList"/>
    <dgm:cxn modelId="{68685B5E-D0A3-4845-B294-54211B2A25FE}" type="presParOf" srcId="{55602BD2-D952-4F6C-A719-42C4A295C6E4}" destId="{067B57DB-4E56-4F42-819C-94BD1DB4BA7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E01C72-6A72-4EF7-8979-4A146E48722B}" type="doc">
      <dgm:prSet loTypeId="urn:microsoft.com/office/officeart/2005/8/layout/hierarchy1" loCatId="hierarchy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C206F592-7FE8-4D6E-A366-B37CAEEA85CC}">
      <dgm:prSet/>
      <dgm:spPr/>
      <dgm:t>
        <a:bodyPr/>
        <a:lstStyle/>
        <a:p>
          <a:r>
            <a:rPr lang="en-GB" dirty="0"/>
            <a:t>In what parts of your setting's </a:t>
          </a:r>
          <a:r>
            <a:rPr lang="en-GB" b="1" dirty="0"/>
            <a:t>curriculum</a:t>
          </a:r>
          <a:r>
            <a:rPr lang="en-GB" dirty="0"/>
            <a:t> do pupils currently learn about nature,  climate change and the importance of  sustainability?</a:t>
          </a:r>
          <a:endParaRPr lang="en-US" dirty="0"/>
        </a:p>
      </dgm:t>
    </dgm:pt>
    <dgm:pt modelId="{80BFDBB2-E4BE-4F26-8D20-977DC4223911}" type="parTrans" cxnId="{3F24844C-7CF0-4E02-BA19-3346E361D64A}">
      <dgm:prSet/>
      <dgm:spPr/>
      <dgm:t>
        <a:bodyPr/>
        <a:lstStyle/>
        <a:p>
          <a:endParaRPr lang="en-US"/>
        </a:p>
      </dgm:t>
    </dgm:pt>
    <dgm:pt modelId="{4BADFE35-75CF-4F47-AEA9-379A6D386D81}" type="sibTrans" cxnId="{3F24844C-7CF0-4E02-BA19-3346E361D64A}">
      <dgm:prSet/>
      <dgm:spPr/>
      <dgm:t>
        <a:bodyPr/>
        <a:lstStyle/>
        <a:p>
          <a:endParaRPr lang="en-US"/>
        </a:p>
      </dgm:t>
    </dgm:pt>
    <dgm:pt modelId="{8350F2F4-9D9B-46B3-8713-3D1E745C5388}">
      <dgm:prSet/>
      <dgm:spPr/>
      <dgm:t>
        <a:bodyPr/>
        <a:lstStyle/>
        <a:p>
          <a:r>
            <a:rPr lang="en-GB" dirty="0"/>
            <a:t>How </a:t>
          </a:r>
          <a:r>
            <a:rPr lang="en-GB" b="1" dirty="0"/>
            <a:t>confident</a:t>
          </a:r>
          <a:r>
            <a:rPr lang="en-GB" dirty="0"/>
            <a:t> are you and your staff in delivering climate change and sustainability material? Do you have access to </a:t>
          </a:r>
          <a:r>
            <a:rPr lang="en-GB" b="1" dirty="0"/>
            <a:t>high quality materials </a:t>
          </a:r>
          <a:r>
            <a:rPr lang="en-GB" dirty="0"/>
            <a:t>to support with this?</a:t>
          </a:r>
          <a:endParaRPr lang="en-US" dirty="0"/>
        </a:p>
      </dgm:t>
    </dgm:pt>
    <dgm:pt modelId="{03D2FEF3-62CE-4057-B7A6-8377EEC6B26E}" type="parTrans" cxnId="{264462D8-AB5E-40EE-A33B-677881307F09}">
      <dgm:prSet/>
      <dgm:spPr/>
      <dgm:t>
        <a:bodyPr/>
        <a:lstStyle/>
        <a:p>
          <a:endParaRPr lang="en-US"/>
        </a:p>
      </dgm:t>
    </dgm:pt>
    <dgm:pt modelId="{7E7F3509-797D-474F-9DF2-1D8742CA959A}" type="sibTrans" cxnId="{264462D8-AB5E-40EE-A33B-677881307F09}">
      <dgm:prSet/>
      <dgm:spPr/>
      <dgm:t>
        <a:bodyPr/>
        <a:lstStyle/>
        <a:p>
          <a:endParaRPr lang="en-US"/>
        </a:p>
      </dgm:t>
    </dgm:pt>
    <dgm:pt modelId="{63779515-3027-43C7-B734-3590B614124C}" type="pres">
      <dgm:prSet presAssocID="{2FE01C72-6A72-4EF7-8979-4A146E48722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A35C0C8-A4CC-48F7-B745-5B2AE32772B9}" type="pres">
      <dgm:prSet presAssocID="{C206F592-7FE8-4D6E-A366-B37CAEEA85CC}" presName="hierRoot1" presStyleCnt="0"/>
      <dgm:spPr/>
    </dgm:pt>
    <dgm:pt modelId="{710BE330-7E47-4639-BA63-6F53537607F3}" type="pres">
      <dgm:prSet presAssocID="{C206F592-7FE8-4D6E-A366-B37CAEEA85CC}" presName="composite" presStyleCnt="0"/>
      <dgm:spPr/>
    </dgm:pt>
    <dgm:pt modelId="{F92BE5F1-ACAB-4551-A092-BB07483E81E0}" type="pres">
      <dgm:prSet presAssocID="{C206F592-7FE8-4D6E-A366-B37CAEEA85CC}" presName="background" presStyleLbl="node0" presStyleIdx="0" presStyleCnt="2"/>
      <dgm:spPr/>
    </dgm:pt>
    <dgm:pt modelId="{64622EA7-0246-4CF8-A326-CEF247E0CFE3}" type="pres">
      <dgm:prSet presAssocID="{C206F592-7FE8-4D6E-A366-B37CAEEA85CC}" presName="text" presStyleLbl="fgAcc0" presStyleIdx="0" presStyleCnt="2">
        <dgm:presLayoutVars>
          <dgm:chPref val="3"/>
        </dgm:presLayoutVars>
      </dgm:prSet>
      <dgm:spPr/>
    </dgm:pt>
    <dgm:pt modelId="{C707333B-669B-4F38-B413-59EB3F27BF6B}" type="pres">
      <dgm:prSet presAssocID="{C206F592-7FE8-4D6E-A366-B37CAEEA85CC}" presName="hierChild2" presStyleCnt="0"/>
      <dgm:spPr/>
    </dgm:pt>
    <dgm:pt modelId="{B8865A27-8B34-47A7-8782-4CE2F50C2B9B}" type="pres">
      <dgm:prSet presAssocID="{8350F2F4-9D9B-46B3-8713-3D1E745C5388}" presName="hierRoot1" presStyleCnt="0"/>
      <dgm:spPr/>
    </dgm:pt>
    <dgm:pt modelId="{BED8517F-264E-423C-BB38-CFD165F60FB3}" type="pres">
      <dgm:prSet presAssocID="{8350F2F4-9D9B-46B3-8713-3D1E745C5388}" presName="composite" presStyleCnt="0"/>
      <dgm:spPr/>
    </dgm:pt>
    <dgm:pt modelId="{F2347B42-C9C8-4A0A-8C68-A67FA3CBDCA8}" type="pres">
      <dgm:prSet presAssocID="{8350F2F4-9D9B-46B3-8713-3D1E745C5388}" presName="background" presStyleLbl="node0" presStyleIdx="1" presStyleCnt="2"/>
      <dgm:spPr/>
    </dgm:pt>
    <dgm:pt modelId="{3F0B9DA7-023D-41C2-B615-A576A2B07F2F}" type="pres">
      <dgm:prSet presAssocID="{8350F2F4-9D9B-46B3-8713-3D1E745C5388}" presName="text" presStyleLbl="fgAcc0" presStyleIdx="1" presStyleCnt="2">
        <dgm:presLayoutVars>
          <dgm:chPref val="3"/>
        </dgm:presLayoutVars>
      </dgm:prSet>
      <dgm:spPr/>
    </dgm:pt>
    <dgm:pt modelId="{2D484448-5540-4ABB-91E2-4EA8CF56D4BB}" type="pres">
      <dgm:prSet presAssocID="{8350F2F4-9D9B-46B3-8713-3D1E745C5388}" presName="hierChild2" presStyleCnt="0"/>
      <dgm:spPr/>
    </dgm:pt>
  </dgm:ptLst>
  <dgm:cxnLst>
    <dgm:cxn modelId="{3F24844C-7CF0-4E02-BA19-3346E361D64A}" srcId="{2FE01C72-6A72-4EF7-8979-4A146E48722B}" destId="{C206F592-7FE8-4D6E-A366-B37CAEEA85CC}" srcOrd="0" destOrd="0" parTransId="{80BFDBB2-E4BE-4F26-8D20-977DC4223911}" sibTransId="{4BADFE35-75CF-4F47-AEA9-379A6D386D81}"/>
    <dgm:cxn modelId="{343E2B71-58C4-482B-A077-3475C4ED4229}" type="presOf" srcId="{8350F2F4-9D9B-46B3-8713-3D1E745C5388}" destId="{3F0B9DA7-023D-41C2-B615-A576A2B07F2F}" srcOrd="0" destOrd="0" presId="urn:microsoft.com/office/officeart/2005/8/layout/hierarchy1"/>
    <dgm:cxn modelId="{264462D8-AB5E-40EE-A33B-677881307F09}" srcId="{2FE01C72-6A72-4EF7-8979-4A146E48722B}" destId="{8350F2F4-9D9B-46B3-8713-3D1E745C5388}" srcOrd="1" destOrd="0" parTransId="{03D2FEF3-62CE-4057-B7A6-8377EEC6B26E}" sibTransId="{7E7F3509-797D-474F-9DF2-1D8742CA959A}"/>
    <dgm:cxn modelId="{49711DDD-7B27-40DB-A324-7C3A4EC0E8A1}" type="presOf" srcId="{2FE01C72-6A72-4EF7-8979-4A146E48722B}" destId="{63779515-3027-43C7-B734-3590B614124C}" srcOrd="0" destOrd="0" presId="urn:microsoft.com/office/officeart/2005/8/layout/hierarchy1"/>
    <dgm:cxn modelId="{363C85F7-F51E-40CE-8446-2625CA3DB4E2}" type="presOf" srcId="{C206F592-7FE8-4D6E-A366-B37CAEEA85CC}" destId="{64622EA7-0246-4CF8-A326-CEF247E0CFE3}" srcOrd="0" destOrd="0" presId="urn:microsoft.com/office/officeart/2005/8/layout/hierarchy1"/>
    <dgm:cxn modelId="{BF52BDC4-6B26-4EC0-99C7-CBB3F24E22E2}" type="presParOf" srcId="{63779515-3027-43C7-B734-3590B614124C}" destId="{AA35C0C8-A4CC-48F7-B745-5B2AE32772B9}" srcOrd="0" destOrd="0" presId="urn:microsoft.com/office/officeart/2005/8/layout/hierarchy1"/>
    <dgm:cxn modelId="{2EF19CD1-CF52-4354-AD8D-8B7A01E85181}" type="presParOf" srcId="{AA35C0C8-A4CC-48F7-B745-5B2AE32772B9}" destId="{710BE330-7E47-4639-BA63-6F53537607F3}" srcOrd="0" destOrd="0" presId="urn:microsoft.com/office/officeart/2005/8/layout/hierarchy1"/>
    <dgm:cxn modelId="{0E967CD0-7F92-4852-8418-8B471B612118}" type="presParOf" srcId="{710BE330-7E47-4639-BA63-6F53537607F3}" destId="{F92BE5F1-ACAB-4551-A092-BB07483E81E0}" srcOrd="0" destOrd="0" presId="urn:microsoft.com/office/officeart/2005/8/layout/hierarchy1"/>
    <dgm:cxn modelId="{D20B12AA-7A8E-4D4E-AA27-9D30560285E5}" type="presParOf" srcId="{710BE330-7E47-4639-BA63-6F53537607F3}" destId="{64622EA7-0246-4CF8-A326-CEF247E0CFE3}" srcOrd="1" destOrd="0" presId="urn:microsoft.com/office/officeart/2005/8/layout/hierarchy1"/>
    <dgm:cxn modelId="{6FB6BAAF-82A4-4F02-B15B-6552AABD252E}" type="presParOf" srcId="{AA35C0C8-A4CC-48F7-B745-5B2AE32772B9}" destId="{C707333B-669B-4F38-B413-59EB3F27BF6B}" srcOrd="1" destOrd="0" presId="urn:microsoft.com/office/officeart/2005/8/layout/hierarchy1"/>
    <dgm:cxn modelId="{E02D457E-150F-4A66-8069-2DB8F9BE7242}" type="presParOf" srcId="{63779515-3027-43C7-B734-3590B614124C}" destId="{B8865A27-8B34-47A7-8782-4CE2F50C2B9B}" srcOrd="1" destOrd="0" presId="urn:microsoft.com/office/officeart/2005/8/layout/hierarchy1"/>
    <dgm:cxn modelId="{6D6F949B-181A-42D7-A4A0-0B38732D04F2}" type="presParOf" srcId="{B8865A27-8B34-47A7-8782-4CE2F50C2B9B}" destId="{BED8517F-264E-423C-BB38-CFD165F60FB3}" srcOrd="0" destOrd="0" presId="urn:microsoft.com/office/officeart/2005/8/layout/hierarchy1"/>
    <dgm:cxn modelId="{8AAD00E0-D1AC-406A-AD4F-A9DACF5F74F3}" type="presParOf" srcId="{BED8517F-264E-423C-BB38-CFD165F60FB3}" destId="{F2347B42-C9C8-4A0A-8C68-A67FA3CBDCA8}" srcOrd="0" destOrd="0" presId="urn:microsoft.com/office/officeart/2005/8/layout/hierarchy1"/>
    <dgm:cxn modelId="{4181D356-95AF-493F-ABB1-EB21C529645D}" type="presParOf" srcId="{BED8517F-264E-423C-BB38-CFD165F60FB3}" destId="{3F0B9DA7-023D-41C2-B615-A576A2B07F2F}" srcOrd="1" destOrd="0" presId="urn:microsoft.com/office/officeart/2005/8/layout/hierarchy1"/>
    <dgm:cxn modelId="{5FBEDBFD-82D5-441D-A28D-5FA34F7ED6AC}" type="presParOf" srcId="{B8865A27-8B34-47A7-8782-4CE2F50C2B9B}" destId="{2D484448-5540-4ABB-91E2-4EA8CF56D4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934C99-F49A-415B-B814-8AF4B325E38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B48239-E649-4675-8843-6DBC5FFFDF07}">
      <dgm:prSet/>
      <dgm:spPr/>
      <dgm:t>
        <a:bodyPr/>
        <a:lstStyle/>
        <a:p>
          <a:r>
            <a:rPr lang="en-GB" dirty="0"/>
            <a:t>Are pupils made aware of the likely future career opportunities which exist in the green economy?</a:t>
          </a:r>
          <a:endParaRPr lang="en-US" dirty="0"/>
        </a:p>
      </dgm:t>
    </dgm:pt>
    <dgm:pt modelId="{49E11BB9-9827-47B0-ADFF-C1EF3FE704E3}" type="parTrans" cxnId="{C2D468D6-30C1-4F0C-BF50-109595381FEF}">
      <dgm:prSet/>
      <dgm:spPr/>
      <dgm:t>
        <a:bodyPr/>
        <a:lstStyle/>
        <a:p>
          <a:endParaRPr lang="en-US"/>
        </a:p>
      </dgm:t>
    </dgm:pt>
    <dgm:pt modelId="{1E3BC1BA-9053-42D0-A8B6-EB016D4CE917}" type="sibTrans" cxnId="{C2D468D6-30C1-4F0C-BF50-109595381FEF}">
      <dgm:prSet/>
      <dgm:spPr/>
      <dgm:t>
        <a:bodyPr/>
        <a:lstStyle/>
        <a:p>
          <a:endParaRPr lang="en-US"/>
        </a:p>
      </dgm:t>
    </dgm:pt>
    <dgm:pt modelId="{17C5CC11-64EC-4BEB-8701-51A62D13255B}">
      <dgm:prSet/>
      <dgm:spPr/>
      <dgm:t>
        <a:bodyPr/>
        <a:lstStyle/>
        <a:p>
          <a:r>
            <a:rPr lang="en-GB"/>
            <a:t>Do they know how different vocational areas are likely to be impacted by climate change in the future and how they can use their own learning to make a positive difference?</a:t>
          </a:r>
          <a:endParaRPr lang="en-US"/>
        </a:p>
      </dgm:t>
    </dgm:pt>
    <dgm:pt modelId="{E70A2474-A505-4D7A-82F6-DD7C4A704EF5}" type="parTrans" cxnId="{66DDC9A1-215C-4EF1-8902-2A7A5725BBA4}">
      <dgm:prSet/>
      <dgm:spPr/>
      <dgm:t>
        <a:bodyPr/>
        <a:lstStyle/>
        <a:p>
          <a:endParaRPr lang="en-US"/>
        </a:p>
      </dgm:t>
    </dgm:pt>
    <dgm:pt modelId="{5667F055-6C44-4FAD-B6B3-C18C77836F77}" type="sibTrans" cxnId="{66DDC9A1-215C-4EF1-8902-2A7A5725BBA4}">
      <dgm:prSet/>
      <dgm:spPr/>
      <dgm:t>
        <a:bodyPr/>
        <a:lstStyle/>
        <a:p>
          <a:endParaRPr lang="en-US"/>
        </a:p>
      </dgm:t>
    </dgm:pt>
    <dgm:pt modelId="{04C3031F-1836-4704-8EDC-09B4FCACD916}" type="pres">
      <dgm:prSet presAssocID="{40934C99-F49A-415B-B814-8AF4B325E38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5EC678-67ED-4EDD-B0E9-7315EABC72FB}" type="pres">
      <dgm:prSet presAssocID="{4AB48239-E649-4675-8843-6DBC5FFFDF07}" presName="hierRoot1" presStyleCnt="0"/>
      <dgm:spPr/>
    </dgm:pt>
    <dgm:pt modelId="{BF3B07C5-43B8-4F3C-8C1F-1DE416DEF4E6}" type="pres">
      <dgm:prSet presAssocID="{4AB48239-E649-4675-8843-6DBC5FFFDF07}" presName="composite" presStyleCnt="0"/>
      <dgm:spPr/>
    </dgm:pt>
    <dgm:pt modelId="{20979121-B055-4F2B-9E16-365A20FB93E6}" type="pres">
      <dgm:prSet presAssocID="{4AB48239-E649-4675-8843-6DBC5FFFDF07}" presName="background" presStyleLbl="node0" presStyleIdx="0" presStyleCnt="2"/>
      <dgm:spPr/>
    </dgm:pt>
    <dgm:pt modelId="{5C38DA10-5665-437A-872A-AB8E8A4F2A55}" type="pres">
      <dgm:prSet presAssocID="{4AB48239-E649-4675-8843-6DBC5FFFDF07}" presName="text" presStyleLbl="fgAcc0" presStyleIdx="0" presStyleCnt="2">
        <dgm:presLayoutVars>
          <dgm:chPref val="3"/>
        </dgm:presLayoutVars>
      </dgm:prSet>
      <dgm:spPr/>
    </dgm:pt>
    <dgm:pt modelId="{8B309E49-E512-4FAF-B3EA-D8B62F935860}" type="pres">
      <dgm:prSet presAssocID="{4AB48239-E649-4675-8843-6DBC5FFFDF07}" presName="hierChild2" presStyleCnt="0"/>
      <dgm:spPr/>
    </dgm:pt>
    <dgm:pt modelId="{D589F00A-2FF9-4E84-954D-F4F9C4B81ABA}" type="pres">
      <dgm:prSet presAssocID="{17C5CC11-64EC-4BEB-8701-51A62D13255B}" presName="hierRoot1" presStyleCnt="0"/>
      <dgm:spPr/>
    </dgm:pt>
    <dgm:pt modelId="{715B4D8F-01D1-4557-815D-2B573D4F64C0}" type="pres">
      <dgm:prSet presAssocID="{17C5CC11-64EC-4BEB-8701-51A62D13255B}" presName="composite" presStyleCnt="0"/>
      <dgm:spPr/>
    </dgm:pt>
    <dgm:pt modelId="{A80BD16B-D440-4DC4-AFFF-362F3CBE1389}" type="pres">
      <dgm:prSet presAssocID="{17C5CC11-64EC-4BEB-8701-51A62D13255B}" presName="background" presStyleLbl="node0" presStyleIdx="1" presStyleCnt="2"/>
      <dgm:spPr/>
    </dgm:pt>
    <dgm:pt modelId="{21EE3364-9D91-47BC-BF1B-ED38E6A6D736}" type="pres">
      <dgm:prSet presAssocID="{17C5CC11-64EC-4BEB-8701-51A62D13255B}" presName="text" presStyleLbl="fgAcc0" presStyleIdx="1" presStyleCnt="2">
        <dgm:presLayoutVars>
          <dgm:chPref val="3"/>
        </dgm:presLayoutVars>
      </dgm:prSet>
      <dgm:spPr/>
    </dgm:pt>
    <dgm:pt modelId="{D4213498-106F-41B8-B255-6E6A5AB7F641}" type="pres">
      <dgm:prSet presAssocID="{17C5CC11-64EC-4BEB-8701-51A62D13255B}" presName="hierChild2" presStyleCnt="0"/>
      <dgm:spPr/>
    </dgm:pt>
  </dgm:ptLst>
  <dgm:cxnLst>
    <dgm:cxn modelId="{1B5F8C16-D675-4806-9916-83C32710C4B3}" type="presOf" srcId="{40934C99-F49A-415B-B814-8AF4B325E38D}" destId="{04C3031F-1836-4704-8EDC-09B4FCACD916}" srcOrd="0" destOrd="0" presId="urn:microsoft.com/office/officeart/2005/8/layout/hierarchy1"/>
    <dgm:cxn modelId="{686BB542-7BB5-46A5-AF01-2E7CCCE285E8}" type="presOf" srcId="{17C5CC11-64EC-4BEB-8701-51A62D13255B}" destId="{21EE3364-9D91-47BC-BF1B-ED38E6A6D736}" srcOrd="0" destOrd="0" presId="urn:microsoft.com/office/officeart/2005/8/layout/hierarchy1"/>
    <dgm:cxn modelId="{ACE5804D-62C0-449C-B123-317C59E7E3C6}" type="presOf" srcId="{4AB48239-E649-4675-8843-6DBC5FFFDF07}" destId="{5C38DA10-5665-437A-872A-AB8E8A4F2A55}" srcOrd="0" destOrd="0" presId="urn:microsoft.com/office/officeart/2005/8/layout/hierarchy1"/>
    <dgm:cxn modelId="{66DDC9A1-215C-4EF1-8902-2A7A5725BBA4}" srcId="{40934C99-F49A-415B-B814-8AF4B325E38D}" destId="{17C5CC11-64EC-4BEB-8701-51A62D13255B}" srcOrd="1" destOrd="0" parTransId="{E70A2474-A505-4D7A-82F6-DD7C4A704EF5}" sibTransId="{5667F055-6C44-4FAD-B6B3-C18C77836F77}"/>
    <dgm:cxn modelId="{C2D468D6-30C1-4F0C-BF50-109595381FEF}" srcId="{40934C99-F49A-415B-B814-8AF4B325E38D}" destId="{4AB48239-E649-4675-8843-6DBC5FFFDF07}" srcOrd="0" destOrd="0" parTransId="{49E11BB9-9827-47B0-ADFF-C1EF3FE704E3}" sibTransId="{1E3BC1BA-9053-42D0-A8B6-EB016D4CE917}"/>
    <dgm:cxn modelId="{B2E2F8A2-CA8C-4F3B-BDB3-1444A2B5E205}" type="presParOf" srcId="{04C3031F-1836-4704-8EDC-09B4FCACD916}" destId="{565EC678-67ED-4EDD-B0E9-7315EABC72FB}" srcOrd="0" destOrd="0" presId="urn:microsoft.com/office/officeart/2005/8/layout/hierarchy1"/>
    <dgm:cxn modelId="{027771BD-F5F4-4748-A1B0-3EB82841E298}" type="presParOf" srcId="{565EC678-67ED-4EDD-B0E9-7315EABC72FB}" destId="{BF3B07C5-43B8-4F3C-8C1F-1DE416DEF4E6}" srcOrd="0" destOrd="0" presId="urn:microsoft.com/office/officeart/2005/8/layout/hierarchy1"/>
    <dgm:cxn modelId="{3AA14452-2B79-4D75-B251-960E77A7BBB9}" type="presParOf" srcId="{BF3B07C5-43B8-4F3C-8C1F-1DE416DEF4E6}" destId="{20979121-B055-4F2B-9E16-365A20FB93E6}" srcOrd="0" destOrd="0" presId="urn:microsoft.com/office/officeart/2005/8/layout/hierarchy1"/>
    <dgm:cxn modelId="{51063D6F-802C-4140-A4D0-455B638B0327}" type="presParOf" srcId="{BF3B07C5-43B8-4F3C-8C1F-1DE416DEF4E6}" destId="{5C38DA10-5665-437A-872A-AB8E8A4F2A55}" srcOrd="1" destOrd="0" presId="urn:microsoft.com/office/officeart/2005/8/layout/hierarchy1"/>
    <dgm:cxn modelId="{877793B9-B556-4B4F-8484-F393D33DC9CC}" type="presParOf" srcId="{565EC678-67ED-4EDD-B0E9-7315EABC72FB}" destId="{8B309E49-E512-4FAF-B3EA-D8B62F935860}" srcOrd="1" destOrd="0" presId="urn:microsoft.com/office/officeart/2005/8/layout/hierarchy1"/>
    <dgm:cxn modelId="{35AB351B-5C90-4EC2-BA41-9AB9E9DB65DC}" type="presParOf" srcId="{04C3031F-1836-4704-8EDC-09B4FCACD916}" destId="{D589F00A-2FF9-4E84-954D-F4F9C4B81ABA}" srcOrd="1" destOrd="0" presId="urn:microsoft.com/office/officeart/2005/8/layout/hierarchy1"/>
    <dgm:cxn modelId="{CECFD52D-9682-4AAE-8F4D-C379CE221040}" type="presParOf" srcId="{D589F00A-2FF9-4E84-954D-F4F9C4B81ABA}" destId="{715B4D8F-01D1-4557-815D-2B573D4F64C0}" srcOrd="0" destOrd="0" presId="urn:microsoft.com/office/officeart/2005/8/layout/hierarchy1"/>
    <dgm:cxn modelId="{97172596-A783-411D-9F54-BF0E367554BC}" type="presParOf" srcId="{715B4D8F-01D1-4557-815D-2B573D4F64C0}" destId="{A80BD16B-D440-4DC4-AFFF-362F3CBE1389}" srcOrd="0" destOrd="0" presId="urn:microsoft.com/office/officeart/2005/8/layout/hierarchy1"/>
    <dgm:cxn modelId="{7E294E31-E444-4FFB-AC32-7706988F2706}" type="presParOf" srcId="{715B4D8F-01D1-4557-815D-2B573D4F64C0}" destId="{21EE3364-9D91-47BC-BF1B-ED38E6A6D736}" srcOrd="1" destOrd="0" presId="urn:microsoft.com/office/officeart/2005/8/layout/hierarchy1"/>
    <dgm:cxn modelId="{2BCCE724-F496-4A3F-B657-EBC65AE74072}" type="presParOf" srcId="{D589F00A-2FF9-4E84-954D-F4F9C4B81ABA}" destId="{D4213498-106F-41B8-B255-6E6A5AB7F64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0779B-E01A-4138-BEA9-CD2641AD5071}">
      <dsp:nvSpPr>
        <dsp:cNvPr id="0" name=""/>
        <dsp:cNvSpPr/>
      </dsp:nvSpPr>
      <dsp:spPr>
        <a:xfrm>
          <a:off x="0" y="706"/>
          <a:ext cx="6949440" cy="1652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85C4F-B00A-4A18-9A8C-AC5CC8C3C6E9}">
      <dsp:nvSpPr>
        <dsp:cNvPr id="0" name=""/>
        <dsp:cNvSpPr/>
      </dsp:nvSpPr>
      <dsp:spPr>
        <a:xfrm>
          <a:off x="500008" y="372613"/>
          <a:ext cx="909106" cy="9091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719C1-D48C-47F1-A500-C29D4FB79216}">
      <dsp:nvSpPr>
        <dsp:cNvPr id="0" name=""/>
        <dsp:cNvSpPr/>
      </dsp:nvSpPr>
      <dsp:spPr>
        <a:xfrm>
          <a:off x="1909124" y="706"/>
          <a:ext cx="5040315" cy="1652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934" tIns="174934" rIns="174934" bIns="17493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Complete a curriculum audit and identify where there is potential to embed environmental learning</a:t>
          </a:r>
          <a:endParaRPr lang="en-US" sz="2500" kern="1200" dirty="0"/>
        </a:p>
      </dsp:txBody>
      <dsp:txXfrm>
        <a:off x="1909124" y="706"/>
        <a:ext cx="5040315" cy="1652921"/>
      </dsp:txXfrm>
    </dsp:sp>
    <dsp:sp modelId="{D5566EF1-1F80-470D-9B65-8BB383776110}">
      <dsp:nvSpPr>
        <dsp:cNvPr id="0" name=""/>
        <dsp:cNvSpPr/>
      </dsp:nvSpPr>
      <dsp:spPr>
        <a:xfrm>
          <a:off x="0" y="2066858"/>
          <a:ext cx="6949440" cy="1652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13671D-8DEE-4440-89EB-022795BE1F76}">
      <dsp:nvSpPr>
        <dsp:cNvPr id="0" name=""/>
        <dsp:cNvSpPr/>
      </dsp:nvSpPr>
      <dsp:spPr>
        <a:xfrm>
          <a:off x="500008" y="2438765"/>
          <a:ext cx="909106" cy="9091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01C1F-2E10-40D9-AAA3-1F63161D8489}">
      <dsp:nvSpPr>
        <dsp:cNvPr id="0" name=""/>
        <dsp:cNvSpPr/>
      </dsp:nvSpPr>
      <dsp:spPr>
        <a:xfrm>
          <a:off x="1909124" y="2066858"/>
          <a:ext cx="5040315" cy="1652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934" tIns="174934" rIns="174934" bIns="17493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Survey environmental awareness amongst learners and staff</a:t>
          </a:r>
          <a:endParaRPr lang="en-US" sz="2500" kern="1200" dirty="0"/>
        </a:p>
      </dsp:txBody>
      <dsp:txXfrm>
        <a:off x="1909124" y="2066858"/>
        <a:ext cx="5040315" cy="1652921"/>
      </dsp:txXfrm>
    </dsp:sp>
    <dsp:sp modelId="{C0F2C68F-11C8-43DA-9710-13A46988CF29}">
      <dsp:nvSpPr>
        <dsp:cNvPr id="0" name=""/>
        <dsp:cNvSpPr/>
      </dsp:nvSpPr>
      <dsp:spPr>
        <a:xfrm>
          <a:off x="0" y="4133010"/>
          <a:ext cx="6949440" cy="165292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665DE-4938-4A77-B42C-774FB56E8744}">
      <dsp:nvSpPr>
        <dsp:cNvPr id="0" name=""/>
        <dsp:cNvSpPr/>
      </dsp:nvSpPr>
      <dsp:spPr>
        <a:xfrm>
          <a:off x="500008" y="4504917"/>
          <a:ext cx="909106" cy="9091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B57DB-4E56-4F42-819C-94BD1DB4BA78}">
      <dsp:nvSpPr>
        <dsp:cNvPr id="0" name=""/>
        <dsp:cNvSpPr/>
      </dsp:nvSpPr>
      <dsp:spPr>
        <a:xfrm>
          <a:off x="1909124" y="4133010"/>
          <a:ext cx="5040315" cy="1652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934" tIns="174934" rIns="174934" bIns="17493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Use your sustainability initiatives as learning opportunities</a:t>
          </a:r>
          <a:endParaRPr lang="en-US" sz="2500" kern="1200" dirty="0"/>
        </a:p>
      </dsp:txBody>
      <dsp:txXfrm>
        <a:off x="1909124" y="4133010"/>
        <a:ext cx="5040315" cy="1652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BE5F1-ACAB-4551-A092-BB07483E81E0}">
      <dsp:nvSpPr>
        <dsp:cNvPr id="0" name=""/>
        <dsp:cNvSpPr/>
      </dsp:nvSpPr>
      <dsp:spPr>
        <a:xfrm>
          <a:off x="1261" y="393494"/>
          <a:ext cx="4428354" cy="28120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22EA7-0246-4CF8-A326-CEF247E0CFE3}">
      <dsp:nvSpPr>
        <dsp:cNvPr id="0" name=""/>
        <dsp:cNvSpPr/>
      </dsp:nvSpPr>
      <dsp:spPr>
        <a:xfrm>
          <a:off x="493301" y="860931"/>
          <a:ext cx="4428354" cy="2812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In what parts of your setting's </a:t>
          </a:r>
          <a:r>
            <a:rPr lang="en-GB" sz="2500" b="1" kern="1200" dirty="0"/>
            <a:t>curriculum</a:t>
          </a:r>
          <a:r>
            <a:rPr lang="en-GB" sz="2500" kern="1200" dirty="0"/>
            <a:t> do pupils currently learn about nature,  climate change and the importance of  sustainability?</a:t>
          </a:r>
          <a:endParaRPr lang="en-US" sz="2500" kern="1200" dirty="0"/>
        </a:p>
      </dsp:txBody>
      <dsp:txXfrm>
        <a:off x="575662" y="943292"/>
        <a:ext cx="4263632" cy="2647282"/>
      </dsp:txXfrm>
    </dsp:sp>
    <dsp:sp modelId="{F2347B42-C9C8-4A0A-8C68-A67FA3CBDCA8}">
      <dsp:nvSpPr>
        <dsp:cNvPr id="0" name=""/>
        <dsp:cNvSpPr/>
      </dsp:nvSpPr>
      <dsp:spPr>
        <a:xfrm>
          <a:off x="5413694" y="393494"/>
          <a:ext cx="4428354" cy="28120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B9DA7-023D-41C2-B615-A576A2B07F2F}">
      <dsp:nvSpPr>
        <dsp:cNvPr id="0" name=""/>
        <dsp:cNvSpPr/>
      </dsp:nvSpPr>
      <dsp:spPr>
        <a:xfrm>
          <a:off x="5905734" y="860931"/>
          <a:ext cx="4428354" cy="2812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How </a:t>
          </a:r>
          <a:r>
            <a:rPr lang="en-GB" sz="2500" b="1" kern="1200" dirty="0"/>
            <a:t>confident</a:t>
          </a:r>
          <a:r>
            <a:rPr lang="en-GB" sz="2500" kern="1200" dirty="0"/>
            <a:t> are you and your staff in delivering climate change and sustainability material? Do you have access to </a:t>
          </a:r>
          <a:r>
            <a:rPr lang="en-GB" sz="2500" b="1" kern="1200" dirty="0"/>
            <a:t>high quality materials </a:t>
          </a:r>
          <a:r>
            <a:rPr lang="en-GB" sz="2500" kern="1200" dirty="0"/>
            <a:t>to support with this?</a:t>
          </a:r>
          <a:endParaRPr lang="en-US" sz="2500" kern="1200" dirty="0"/>
        </a:p>
      </dsp:txBody>
      <dsp:txXfrm>
        <a:off x="5988095" y="943292"/>
        <a:ext cx="4263632" cy="2647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79121-B055-4F2B-9E16-365A20FB93E6}">
      <dsp:nvSpPr>
        <dsp:cNvPr id="0" name=""/>
        <dsp:cNvSpPr/>
      </dsp:nvSpPr>
      <dsp:spPr>
        <a:xfrm>
          <a:off x="1261" y="393494"/>
          <a:ext cx="4428354" cy="2812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38DA10-5665-437A-872A-AB8E8A4F2A55}">
      <dsp:nvSpPr>
        <dsp:cNvPr id="0" name=""/>
        <dsp:cNvSpPr/>
      </dsp:nvSpPr>
      <dsp:spPr>
        <a:xfrm>
          <a:off x="493301" y="860931"/>
          <a:ext cx="4428354" cy="2812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Are pupils made aware of the likely future career opportunities which exist in the green economy?</a:t>
          </a:r>
          <a:endParaRPr lang="en-US" sz="2500" kern="1200" dirty="0"/>
        </a:p>
      </dsp:txBody>
      <dsp:txXfrm>
        <a:off x="575662" y="943292"/>
        <a:ext cx="4263632" cy="2647282"/>
      </dsp:txXfrm>
    </dsp:sp>
    <dsp:sp modelId="{A80BD16B-D440-4DC4-AFFF-362F3CBE1389}">
      <dsp:nvSpPr>
        <dsp:cNvPr id="0" name=""/>
        <dsp:cNvSpPr/>
      </dsp:nvSpPr>
      <dsp:spPr>
        <a:xfrm>
          <a:off x="5413694" y="393494"/>
          <a:ext cx="4428354" cy="2812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E3364-9D91-47BC-BF1B-ED38E6A6D736}">
      <dsp:nvSpPr>
        <dsp:cNvPr id="0" name=""/>
        <dsp:cNvSpPr/>
      </dsp:nvSpPr>
      <dsp:spPr>
        <a:xfrm>
          <a:off x="5905734" y="860931"/>
          <a:ext cx="4428354" cy="2812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Do they know how different vocational areas are likely to be impacted by climate change in the future and how they can use their own learning to make a positive difference?</a:t>
          </a:r>
          <a:endParaRPr lang="en-US" sz="2500" kern="1200"/>
        </a:p>
      </dsp:txBody>
      <dsp:txXfrm>
        <a:off x="5988095" y="943292"/>
        <a:ext cx="4263632" cy="26472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658DE-8D83-4281-B155-10A7F5CAFC25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6B9C2-6669-4265-AA07-2B0656505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35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learning.lancs.ac.uk/mod/folder/view.php?id=2346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41F2-D823-48A5-951F-6CF7A89B2C6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39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41F2-D823-48A5-951F-6CF7A89B2C6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57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441F2-D823-48A5-951F-6CF7A89B2C6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761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MBC: Resources for our Bay: Place, Sustainability, Environment and Hope | </a:t>
            </a:r>
            <a:r>
              <a:rPr lang="en-GB" dirty="0" err="1">
                <a:hlinkClick r:id="rId3"/>
              </a:rPr>
              <a:t>openlearning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B9C2-6669-4265-AA07-2B065650515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662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Outdoor learning</a:t>
            </a:r>
          </a:p>
          <a:p>
            <a:r>
              <a:rPr lang="en-GB" dirty="0"/>
              <a:t>Arts based methods</a:t>
            </a:r>
          </a:p>
          <a:p>
            <a:r>
              <a:rPr lang="en-GB" dirty="0"/>
              <a:t>Engaging with historical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B9C2-6669-4265-AA07-2B065650515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57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Investigations</a:t>
            </a:r>
          </a:p>
          <a:p>
            <a:r>
              <a:rPr lang="en-GB" dirty="0"/>
              <a:t>Debates</a:t>
            </a:r>
          </a:p>
          <a:p>
            <a:r>
              <a:rPr lang="en-GB" dirty="0"/>
              <a:t>Research tasks for student led learning</a:t>
            </a:r>
          </a:p>
          <a:p>
            <a:r>
              <a:rPr lang="en-GB" dirty="0"/>
              <a:t>Problem-based learning (whereby there is a real life problem)</a:t>
            </a:r>
          </a:p>
          <a:p>
            <a:r>
              <a:rPr lang="en-GB" dirty="0"/>
              <a:t>Reflective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B9C2-6669-4265-AA07-2B065650515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88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https://www.sustainabilitysupportforeducation.org.uk/overview-of-the-sustainability-journey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6B9C2-6669-4265-AA07-2B065650515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04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B351-261E-7F07-7966-D7E680176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620B0-4BC2-410F-208A-1EC07FE54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0CED2-49C7-CD31-23FA-F678F10E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90E03-EBDC-D86E-D445-E79DB1C0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2915E-A8C3-BE9E-8D3A-B79554725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89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76EB0-7391-EF29-F63A-2C94C066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4FD7ED-1DED-F826-60BF-1D4265777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BA480-E657-3C07-EC59-4759C9C4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01B94-A1F0-0933-81EA-D2328830E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595D4-B55C-A03D-F92A-3BA37097E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794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1B092-207A-BB04-B5B8-55207723C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1E61DC-8575-8B9F-1931-24F2F8285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B05B6-0989-7E0A-2B76-4B1A814A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F1EA2-DFB5-5F2A-0DBD-48F2B2F40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C22-DAC0-0DC6-B322-0C55188F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4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0C02-9865-8EB0-47FE-DC57410DD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BED530-F319-19B1-EE20-22F5CD748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6113E-5C90-A23F-0815-D73A5F98D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4F3A5-4707-922D-810C-79C7F0AD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1929E-F28F-47AF-49B3-4B0C69867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262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F11E-4CE4-8113-2093-C4C646F7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1C1A6-0DB8-EC16-DC2E-FE4439E87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3B99-FCF1-34D6-A2C7-4780C22A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1A4BF-2984-BEDB-7036-E5E36427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EF8C8-BAEC-0AEF-CFA2-F01B4120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299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36BA-AF77-0874-3757-AF7ABB87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DAD1E-D7F3-1B0D-7F2A-6F3E4E36F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9419F-EFA3-94AA-E9AD-74D9AFD8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5BD5-4E81-B733-F86D-6851BF31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51D06-9823-1338-27E4-88AB7DB3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794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FD8AD-3E75-0EA8-D1D1-7B631FDDB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4305B-8687-BF78-B827-85F4E98A6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E5C3A-4B56-8838-D299-5B1C62D62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048E8-3B4E-2291-E725-8405E062A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E21FE-7F71-F516-2866-EBDFC9941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8E962-0F68-3D51-4C90-D4D285C1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705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995B-FB2C-AD37-EAA0-1C59AD441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33249-3DEE-7B6C-5243-B8E3DC6B6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AC95E-182F-E01B-DF2E-9EA754B9B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29E2C-CA36-58D5-A6E1-04CD3F052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E08155-B070-D779-1127-1C3553FB8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EB00C9-32CD-77E4-3555-5732CDEF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CF243-F086-5965-EC91-90F24CF3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B1A23-9E8C-B77C-3A6A-AA24FF25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863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C9D0-BCA8-4497-BA81-D079CA589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520724-52A0-B147-1CC0-3626BBD0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EED3B-6573-0293-6E2E-DAC29443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8F4D0-F503-4D06-1F40-052F08EC7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351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1F1DB2-F993-851D-0F18-C5C6DB95B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930E6-5060-ED28-B61C-F36076E7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7DCD7-E82C-FC73-A045-E3092A4E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090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D324-B879-169F-8DFD-0D109F3C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9F091-88B3-FC65-10AB-61A88B59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02FDF-E570-A92C-1F61-E73E81AAB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904E8-30FE-9B2D-DEC1-00B1C814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06524-98A3-84CC-28F6-5AEF3E6C7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BFC9D-0AF5-67D3-4794-07D60753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18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19D4-C552-C936-1701-75BAA766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C739-6B15-AC77-63A0-0B278C954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C29C9-4002-152E-FF09-A2CD87897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E2E48-6064-21FE-6572-ADC7DAC1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181FF-6C0D-2DA5-ACDA-5BC52C56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821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43057-453F-7151-53A5-631725F7B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2537B-2D31-C0CD-85D6-30D327BCC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17F1C-BD08-BAED-5EB1-4A616E470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8D97F-156B-375B-8789-FFAEA5E77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F0D35-4C2D-73FC-1531-3DCB67EF4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CA2F-4A24-3314-3BE8-C262BB04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593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68BA5-9E5C-8F9D-BF16-B19F7093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015C0D-3C22-DE0D-C087-3906C4B39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6E7AB-782E-8026-C16C-3B7BC152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DFCD7-0488-A1A9-FA4F-C0401F66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9B7BA-DD1E-44A9-0681-39A1CBB1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557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F10C92-D500-0707-16B2-76C29E22B9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6801CA-F911-50FE-ABC4-EFF539098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04123-C0AD-167B-D9DE-287698FD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CFE20-2577-37BD-F730-E74C0BD7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A9005-411D-79FD-F0B4-1F56158D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845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C185-0FF1-C1B7-7AEA-2D24E83DC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E154B-E194-16A7-F4D7-1788B3671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549B9-57E8-ABF8-BB39-0824BB6D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37CC0-2C1B-6B00-12B2-3D4ABB669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0AD44-270E-36FD-3FA9-082929E4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403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8ABB-2A72-E1A6-6945-C6533714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1DC73-8B78-7D18-82EF-30FBAABF2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2DB5C-0F90-F997-90C3-A14EE658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792BC-2F1F-246C-867B-81F973A2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360BC-B09D-5997-9171-FE79ED24B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12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27A3C-F3AD-4884-FAA4-BE9B1BA19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7FDA8-A90F-6328-FCF0-2A12E8699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D855A-62C4-A114-9828-85265B5A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B1C50-C83B-DC88-8FE1-0066EDB6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04D5-B521-1B11-A432-B58B8FF7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295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BD69-AD94-9627-1825-5603A68B0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B6E0C-DD89-6DEF-2840-722D12CB7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CB9EE-9B5E-1E3C-D3DB-6B7F7551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9D47D-415E-6ADB-C814-A01C3F9F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05116-5988-D86E-1291-87B99577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D6A6A-9DD3-1126-E677-5B752E29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979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C99D-13E7-0506-00CA-F92EEBCB0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53080-890B-43B3-718B-65AA8BA05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66FF0-BA83-700C-D1EA-CD4C77C9A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310B3-93A5-3703-2907-9D06B83BD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648D4-8706-DAB3-4CEC-A95746BA3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A6F950-A47A-53D5-19D7-93BA5B32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2B8914-0EDB-2543-341C-A15A52DB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54DBE-2261-5A54-B448-F0E2DF26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33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733CB-F628-C595-BC07-000B4907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35D85-B194-35FD-BE0C-37ED2531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09BD8-7E06-E548-4FC5-A08855F4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45402-88AC-36B5-EF39-BDD94160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863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8B677D-5B95-A668-EEB1-699E9D63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B3494-A7B5-8574-3471-C68FC01B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D0D67-1D63-4E21-980D-6603EA2D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539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8ED4-7F2A-F290-96F7-BF32CB126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EEB08-7779-8889-C927-364C66AFA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EA54A-5450-CA50-2D14-270C0FD3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736F1-CF88-3BE2-FD28-8E755A2D9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0B46C-E887-07C7-2C67-24C8B779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073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7443-A420-8BEF-DCA1-BCA12D28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8DC0C-97C4-E95D-555C-A0AB4CAAD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5A0EB-7A69-348A-8B17-03D652590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20979-7F30-35C3-99D9-AF797438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FA6B6-CCAE-D95B-2F11-140AF5F8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F15252-0D2E-232E-3994-ACF5BE214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715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3A6AD-6797-800A-B0C9-6B1871AF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A6A1A7-7165-903D-E039-6D5E3D2B3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DDB46-2D07-408B-0A07-874E4C501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2D46D-7BB6-7FF7-ADB1-00D9C3CE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E94A3-E5FC-4A85-2134-E4D6CD17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D4933-965E-B228-055D-992194CC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882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86356-075A-3241-3ACF-67FE3771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C0824-80CB-30AD-B4DE-88F548D94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EA107-EC96-0C00-5EDF-901C976C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986B8-8660-9577-178D-4E6D2245B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AA0E5-2D0D-8B82-0AD8-02F8156D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716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83B8C4-4772-62DE-35EF-E9CE5BECC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E57D5-3FA4-85DB-53CC-47E45218C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F694D-DD16-290B-60B5-EB20A27E9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654A6-0741-8A5A-25A9-378E9489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637AB-2C94-AEAD-EFF2-DC13E820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376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535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249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786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444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067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96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41DB3-C3E7-F527-6155-ED942AD5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852EB-3E10-17B6-72B0-F8FDF590D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C0A44-45C3-DB84-74CC-63E62B854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BE513-2916-AC64-799A-23CD9114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82E45-2672-973C-A474-59460330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A5B1A-0555-8D2A-94E3-AD087AD6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749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512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70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458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578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97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7E980-0663-4FD2-5580-45B900614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67C54-80B9-2264-7F40-9FA1774F7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DC355F-D7BE-BEED-AAA1-62AA002E3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362A9-0162-E573-7658-EC22C1BB3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BE0A51-2840-1EF7-5D39-D508D17E8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C82FEE-22C4-2038-3F63-C4D34967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A31F5F-FE38-BC1B-A4AB-E1E07B99D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17A727-33B6-D8EB-1F77-3847B080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33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0C8A6-E52B-59E5-D12F-DBC94B469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71EEFF-E665-F0AC-61C6-22924229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DD860-83AE-1EC2-A914-5A38D00EB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C70EC-FB67-F523-7BA3-AB44B228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3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DEE206-28F4-2AB3-1A4B-00ED210AC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A4796-2522-5C0E-F089-78EDFE05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774E7-9ADC-91F9-C5FD-3735C7A1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96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4D866-95D5-76AA-CE91-A49DD53F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BB477-3B96-A3D1-4F7B-9F436D866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FF557-BA19-7C84-D55B-2EFAAEA43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9BEFB-B9BF-74F6-2BDE-CE9E507E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ACDF5-DD06-C838-DF50-F236DD185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C1EBE-27E8-35A0-8949-2A28B666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4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CDF2C-DEB0-AAD7-CB67-3B699D2F6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868BEF-00EA-8EE3-D01C-7A2B577CA6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6F3B5-80A3-8459-2F33-AF7F3ED3B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E1667-674A-74EA-E4E4-77F3092C4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10A4-312D-0038-6E66-2FEF01F5C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6BA66-940A-D949-CE48-6C97675E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67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9556AB-2328-D102-B362-C9F2AFCF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33982-F843-CDF1-BEA8-14492599A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B5D7A-2A11-C74D-83A9-B62DA0EDA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17FBB6-D168-41CA-B5B8-461728570602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14518-997D-3A44-566D-B52B8D2E5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9C6A1-0932-C846-2CF6-53D23437B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1B3EB7-6E18-41A4-A624-FAE7003DB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53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C9002F-0C73-8875-0423-E581B08F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0C625-0751-BE39-52DD-8A649FC35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F288D-C93C-F7CC-6665-75734739B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F05DF-BCEA-4C58-A39A-4F0A1AEA77A9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14E22-28EC-1E31-301D-739DF4F35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17FBD-2897-F96A-5F1E-BA7C0C629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8A66F4-2547-49C3-9F99-C0B8A8C90D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6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1BB0F-D8D2-B887-50CD-C8E2EE22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C48CF-D569-14F6-4D7E-110D1414B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54E88-0071-143D-AAAD-40248D507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6C1F-9B6B-465B-A9BA-A4D983E8F1C3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86E3D-5202-670D-2B14-2423E13ABD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7C085-FB86-C3D7-ED5B-BC8F3111B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6C70C2-3664-4B88-A7E1-93AE251481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63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7B0158-AB28-4A7D-A4AC-A7DD414AFBF7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4224E0-6DBD-46B7-820D-679F3F5C1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24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stainabilitysupportforeducation.org.uk/overview-of-the-sustainability-journe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sustainabilitysupportforeducation.org.uk/assess-climate-educ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lancaster.ac.uk/morecambe-bay-curriculum/join-us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ucationnaturepark.org.uk/" TargetMode="External"/><Relationship Id="rId3" Type="http://schemas.openxmlformats.org/officeDocument/2006/relationships/hyperlink" Target="https://www.lancaster.ac.uk/morecambe-bay-curriculum/join-us/" TargetMode="External"/><Relationship Id="rId7" Type="http://schemas.openxmlformats.org/officeDocument/2006/relationships/hyperlink" Target="https://letsgozero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lancaster.ac.uk/morecambe-bay-curriculum/resources/" TargetMode="External"/><Relationship Id="rId5" Type="http://schemas.openxmlformats.org/officeDocument/2006/relationships/hyperlink" Target="https://www.lancaster.ac.uk/morecambe-bay-curriculum/news-and-case-studies/launch-of-new-mbc-working-groups" TargetMode="External"/><Relationship Id="rId4" Type="http://schemas.openxmlformats.org/officeDocument/2006/relationships/hyperlink" Target="https://www.lancaster.ac.uk/morecambe-bay-curriculum/news-and-case-studies/eden-bear-book-launch-event" TargetMode="External"/><Relationship Id="rId9" Type="http://schemas.openxmlformats.org/officeDocument/2006/relationships/hyperlink" Target="https://climateambassadors.org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lancaster.ac.uk/morecambe-bay-curriculum/resources/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BA7680-B1FB-4B6B-2155-45DD5D6C4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a town on a beach&#10;&#10;Description automatically generated">
            <a:extLst>
              <a:ext uri="{FF2B5EF4-FFF2-40B4-BE49-F238E27FC236}">
                <a16:creationId xmlns:a16="http://schemas.microsoft.com/office/drawing/2014/main" id="{AE30E66D-C8FA-F392-E789-5DB6D5D57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2" r="9091"/>
          <a:stretch>
            <a:fillRect/>
          </a:stretch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32383"/>
            <a:ext cx="12192000" cy="4525617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2E418-766C-4DA9-87F4-1D7DAEABF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506" y="3991500"/>
            <a:ext cx="8837546" cy="1870483"/>
          </a:xfrm>
        </p:spPr>
        <p:txBody>
          <a:bodyPr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MBC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C9764-2F51-9690-3C52-45CE4D251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505" y="5917399"/>
            <a:ext cx="9542751" cy="644789"/>
          </a:xfrm>
        </p:spPr>
        <p:txBody>
          <a:bodyPr>
            <a:normAutofit fontScale="92500"/>
          </a:bodyPr>
          <a:lstStyle/>
          <a:p>
            <a:pPr algn="l"/>
            <a:r>
              <a:rPr lang="en-GB" dirty="0">
                <a:solidFill>
                  <a:srgbClr val="FFFFFF"/>
                </a:solidFill>
              </a:rPr>
              <a:t>Education and Green Skills Deep Dive – Dr Beth Garrett and Maggie Cawthorn</a:t>
            </a:r>
          </a:p>
        </p:txBody>
      </p:sp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56FFB4A-CFCA-9F8C-40A2-A9111AA60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02" y="-777026"/>
            <a:ext cx="4773503" cy="238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87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4641-692D-079F-F2EE-2B522F1A7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755" y="226739"/>
            <a:ext cx="6350696" cy="1325563"/>
          </a:xfrm>
        </p:spPr>
        <p:txBody>
          <a:bodyPr>
            <a:noAutofit/>
          </a:bodyPr>
          <a:lstStyle/>
          <a:p>
            <a:pPr algn="r"/>
            <a:r>
              <a:rPr lang="en-GB">
                <a:solidFill>
                  <a:srgbClr val="00B050"/>
                </a:solidFill>
                <a:latin typeface="Abadi" panose="020B0604020104020204" pitchFamily="34" charset="0"/>
              </a:rPr>
              <a:t>A publication for </a:t>
            </a:r>
            <a:r>
              <a:rPr lang="en-GB">
                <a:solidFill>
                  <a:schemeClr val="tx2">
                    <a:lumMod val="50000"/>
                    <a:lumOff val="50000"/>
                  </a:schemeClr>
                </a:solidFill>
                <a:latin typeface="Abadi" panose="020B0604020104020204" pitchFamily="34" charset="0"/>
              </a:rPr>
              <a:t>everyone</a:t>
            </a:r>
            <a:endParaRPr lang="en-GB">
              <a:solidFill>
                <a:srgbClr val="0070C0"/>
              </a:solidFill>
              <a:latin typeface="Abadi" panose="020B06040201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1606FB-B84A-50AC-9802-E70E5AAA6B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18"/>
          <a:stretch/>
        </p:blipFill>
        <p:spPr>
          <a:xfrm>
            <a:off x="321549" y="356744"/>
            <a:ext cx="4728916" cy="6264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DAE3E9-60DC-BAB8-1D9D-22C70088EB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00"/>
          <a:stretch/>
        </p:blipFill>
        <p:spPr>
          <a:xfrm>
            <a:off x="5519755" y="1785887"/>
            <a:ext cx="4422369" cy="3128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F86AC7-1F4B-B2AE-FD4E-C7E643AFA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290" y="3700130"/>
            <a:ext cx="4207161" cy="2931131"/>
          </a:xfrm>
          <a:prstGeom prst="rect">
            <a:avLst/>
          </a:prstGeom>
        </p:spPr>
      </p:pic>
      <p:pic>
        <p:nvPicPr>
          <p:cNvPr id="3" name="Picture 2" descr="A qr code on a white square&#10;&#10;Description automatically generated">
            <a:extLst>
              <a:ext uri="{FF2B5EF4-FFF2-40B4-BE49-F238E27FC236}">
                <a16:creationId xmlns:a16="http://schemas.microsoft.com/office/drawing/2014/main" id="{E8B22FA5-3AB1-9B32-DEC3-5C650A902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206" y="1878289"/>
            <a:ext cx="1674245" cy="17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5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37D18-3D87-C1A0-AD06-1031BE296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GB" sz="5000"/>
              <a:t>Resources for each subject area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82EA1-0B84-55EE-8B87-66B9A8A45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05" y="2660903"/>
            <a:ext cx="5550195" cy="3984445"/>
          </a:xfrm>
        </p:spPr>
        <p:txBody>
          <a:bodyPr anchor="t">
            <a:normAutofit fontScale="92500"/>
          </a:bodyPr>
          <a:lstStyle/>
          <a:p>
            <a:r>
              <a:rPr lang="en-GB" sz="2400" dirty="0"/>
              <a:t>Specialist subject knowledge for teachers based on the academic’s research</a:t>
            </a:r>
          </a:p>
          <a:p>
            <a:r>
              <a:rPr lang="en-GB" sz="2400" dirty="0"/>
              <a:t>Links to National Curriculum expectations</a:t>
            </a:r>
          </a:p>
          <a:p>
            <a:r>
              <a:rPr lang="en-GB" sz="2400" dirty="0"/>
              <a:t>How the resource draws upon Head, Heart and Hands pedagogical framework</a:t>
            </a:r>
          </a:p>
          <a:p>
            <a:r>
              <a:rPr lang="en-GB" sz="2400" dirty="0"/>
              <a:t>How the resource could be adapted to other contexts</a:t>
            </a:r>
          </a:p>
          <a:p>
            <a:r>
              <a:rPr lang="en-GB" sz="2400" dirty="0"/>
              <a:t>Links to key themes</a:t>
            </a:r>
          </a:p>
          <a:p>
            <a:r>
              <a:rPr lang="en-GB" sz="2400" dirty="0"/>
              <a:t>Example lesson plans and resources for teachers to use with many extensions and detailed plans online</a:t>
            </a:r>
          </a:p>
          <a:p>
            <a:endParaRPr lang="en-GB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016C4-B67D-A71C-FE2C-D1D3D50DA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497891"/>
            <a:ext cx="5458968" cy="386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5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73B8-7BDF-A06F-46B4-0B2A20F8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84" y="0"/>
            <a:ext cx="8616802" cy="1325563"/>
          </a:xfrm>
        </p:spPr>
        <p:txBody>
          <a:bodyPr/>
          <a:lstStyle/>
          <a:p>
            <a:r>
              <a:rPr lang="en-GB"/>
              <a:t>Our Resources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4FA262-2837-3539-A1D8-53C34EB779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7582" y="1404085"/>
          <a:ext cx="9465635" cy="2103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20558">
                  <a:extLst>
                    <a:ext uri="{9D8B030D-6E8A-4147-A177-3AD203B41FA5}">
                      <a16:colId xmlns:a16="http://schemas.microsoft.com/office/drawing/2014/main" val="3832994788"/>
                    </a:ext>
                  </a:extLst>
                </a:gridCol>
                <a:gridCol w="7145077">
                  <a:extLst>
                    <a:ext uri="{9D8B030D-6E8A-4147-A177-3AD203B41FA5}">
                      <a16:colId xmlns:a16="http://schemas.microsoft.com/office/drawing/2014/main" val="28872640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Early Years Foundation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219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100"/>
                        <a:t>Understanding the world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Little Bay Explorers: Understanding the world through curiosity and wonder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30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100"/>
                        <a:t>Expressive Arts and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Near and far, high and tiny: Looking and listening in the Bay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62516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330DB6-1980-BDDE-DE15-FE9492F45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380980"/>
              </p:ext>
            </p:extLst>
          </p:nvPr>
        </p:nvGraphicFramePr>
        <p:xfrm>
          <a:off x="337582" y="3747977"/>
          <a:ext cx="9465635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31188">
                  <a:extLst>
                    <a:ext uri="{9D8B030D-6E8A-4147-A177-3AD203B41FA5}">
                      <a16:colId xmlns:a16="http://schemas.microsoft.com/office/drawing/2014/main" val="3047040681"/>
                    </a:ext>
                  </a:extLst>
                </a:gridCol>
                <a:gridCol w="7134447">
                  <a:extLst>
                    <a:ext uri="{9D8B030D-6E8A-4147-A177-3AD203B41FA5}">
                      <a16:colId xmlns:a16="http://schemas.microsoft.com/office/drawing/2014/main" val="2551678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/>
                        <a:t>Primary KS1 and KS2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111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100"/>
                        <a:t>Art and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Birds of the Bay: Teaching Science through 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916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10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A Day at the Beach: Present and Future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36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100"/>
                        <a:t>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dirty="0"/>
                        <a:t>The King’s Guide to the Sands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84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100"/>
                        <a:t>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dirty="0"/>
                        <a:t>Rhythms of the Bay: Living things and their habitats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581686"/>
                  </a:ext>
                </a:extLst>
              </a:tr>
            </a:tbl>
          </a:graphicData>
        </a:graphic>
      </p:graphicFrame>
      <p:pic>
        <p:nvPicPr>
          <p:cNvPr id="7" name="Picture 6" descr="A qr code on a white square&#10;&#10;Description automatically generated">
            <a:extLst>
              <a:ext uri="{FF2B5EF4-FFF2-40B4-BE49-F238E27FC236}">
                <a16:creationId xmlns:a16="http://schemas.microsoft.com/office/drawing/2014/main" id="{763015D3-DC65-CC46-6877-50B92FC16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05" y="2562447"/>
            <a:ext cx="2013807" cy="208019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EE8F13E-02ED-EE14-CD0A-CCCE603587A6}"/>
              </a:ext>
            </a:extLst>
          </p:cNvPr>
          <p:cNvGraphicFramePr>
            <a:graphicFrameLocks noGrp="1"/>
          </p:cNvGraphicFramePr>
          <p:nvPr/>
        </p:nvGraphicFramePr>
        <p:xfrm>
          <a:off x="337582" y="6335709"/>
          <a:ext cx="9465635" cy="370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352455">
                  <a:extLst>
                    <a:ext uri="{9D8B030D-6E8A-4147-A177-3AD203B41FA5}">
                      <a16:colId xmlns:a16="http://schemas.microsoft.com/office/drawing/2014/main" val="3287571490"/>
                    </a:ext>
                  </a:extLst>
                </a:gridCol>
                <a:gridCol w="7113180">
                  <a:extLst>
                    <a:ext uri="{9D8B030D-6E8A-4147-A177-3AD203B41FA5}">
                      <a16:colId xmlns:a16="http://schemas.microsoft.com/office/drawing/2014/main" val="2551775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0"/>
                        <a:t>SEND/Inclusion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How to adapt the resources to the needs of all pupils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209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920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4FA262-2837-3539-A1D8-53C34EB779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7583" y="276447"/>
          <a:ext cx="9582594" cy="3388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37515">
                  <a:extLst>
                    <a:ext uri="{9D8B030D-6E8A-4147-A177-3AD203B41FA5}">
                      <a16:colId xmlns:a16="http://schemas.microsoft.com/office/drawing/2014/main" val="3832994788"/>
                    </a:ext>
                  </a:extLst>
                </a:gridCol>
                <a:gridCol w="7145079">
                  <a:extLst>
                    <a:ext uri="{9D8B030D-6E8A-4147-A177-3AD203B41FA5}">
                      <a16:colId xmlns:a16="http://schemas.microsoft.com/office/drawing/2014/main" val="28872640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219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100"/>
                        <a:t>Design 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Flight investigations: Curlews vs the Airbus Air380-300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30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100"/>
                        <a:t>History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What have colonialism and empire got to do with sustainability and development?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625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10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Energy generation or energy conservation?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581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100"/>
                        <a:t>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Making plants pop: Weaving knowledge of local plants into your teaching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401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100"/>
                        <a:t>PSHE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Wellbeing and blue spaces: Using creative methods to explore connections and build resilience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162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330DB6-1980-BDDE-DE15-FE9492F454B0}"/>
              </a:ext>
            </a:extLst>
          </p:cNvPr>
          <p:cNvGraphicFramePr>
            <a:graphicFrameLocks noGrp="1"/>
          </p:cNvGraphicFramePr>
          <p:nvPr/>
        </p:nvGraphicFramePr>
        <p:xfrm>
          <a:off x="337583" y="3899313"/>
          <a:ext cx="9582594" cy="2682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05617">
                  <a:extLst>
                    <a:ext uri="{9D8B030D-6E8A-4147-A177-3AD203B41FA5}">
                      <a16:colId xmlns:a16="http://schemas.microsoft.com/office/drawing/2014/main" val="3047040681"/>
                    </a:ext>
                  </a:extLst>
                </a:gridCol>
                <a:gridCol w="7176977">
                  <a:extLst>
                    <a:ext uri="{9D8B030D-6E8A-4147-A177-3AD203B41FA5}">
                      <a16:colId xmlns:a16="http://schemas.microsoft.com/office/drawing/2014/main" val="2551678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/>
                        <a:t>Further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111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100"/>
                        <a:t>Agriculture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Understanding the impact of food choices: Carbon and water footprints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916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10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Sustainable construction and biomimicry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36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100"/>
                        <a:t>Eco-tourism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A comparative study of local, national and global locations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84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100"/>
                        <a:t>Sports Turf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/>
                        <a:t>Flood risk in sports turf: Climate change adaptation and mitigation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581686"/>
                  </a:ext>
                </a:extLst>
              </a:tr>
            </a:tbl>
          </a:graphicData>
        </a:graphic>
      </p:graphicFrame>
      <p:pic>
        <p:nvPicPr>
          <p:cNvPr id="7" name="Picture 6" descr="A qr code on a white square&#10;&#10;Description automatically generated">
            <a:extLst>
              <a:ext uri="{FF2B5EF4-FFF2-40B4-BE49-F238E27FC236}">
                <a16:creationId xmlns:a16="http://schemas.microsoft.com/office/drawing/2014/main" id="{763015D3-DC65-CC46-6877-50B92FC16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05" y="2562447"/>
            <a:ext cx="2013807" cy="208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77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B9149F-F80F-B3DF-93D0-493289D0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975" y="809624"/>
            <a:ext cx="3418713" cy="809626"/>
          </a:xfrm>
        </p:spPr>
        <p:txBody>
          <a:bodyPr anchor="b">
            <a:normAutofit fontScale="90000"/>
          </a:bodyPr>
          <a:lstStyle/>
          <a:p>
            <a:r>
              <a:rPr lang="en-GB" dirty="0">
                <a:hlinkClick r:id="rId3"/>
              </a:rPr>
              <a:t>DfE Support</a:t>
            </a:r>
            <a:r>
              <a:rPr lang="en-GB" dirty="0"/>
              <a:t>: Initial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3F674-2ED4-5D10-BFA3-8C2EA834D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85925"/>
            <a:ext cx="6035041" cy="4623435"/>
          </a:xfrm>
        </p:spPr>
        <p:txBody>
          <a:bodyPr>
            <a:normAutofit/>
          </a:bodyPr>
          <a:lstStyle/>
          <a:p>
            <a:r>
              <a:rPr lang="en-GB" sz="2000" b="1" dirty="0"/>
              <a:t>Assess the current state of climate education in your setting: </a:t>
            </a:r>
            <a:r>
              <a:rPr lang="en-GB" sz="2000" dirty="0"/>
              <a:t>Understand how aware your learners are about sustainability, and what you're already covering in teaching and learning. This will help you to target areas for development. </a:t>
            </a:r>
          </a:p>
          <a:p>
            <a:r>
              <a:rPr lang="en-GB" sz="2000" b="1" dirty="0"/>
              <a:t>Encourage outdoor learning: </a:t>
            </a:r>
            <a:r>
              <a:rPr lang="en-GB" sz="2000" dirty="0"/>
              <a:t>Think about how to use the outdoor space you have - however small - to promote climate and sustainability awareness and increase wellbeing.</a:t>
            </a:r>
          </a:p>
          <a:p>
            <a:r>
              <a:rPr lang="en-GB" sz="2000" b="1" dirty="0"/>
              <a:t>Tackle steps to address climate anxiety: </a:t>
            </a:r>
            <a:r>
              <a:rPr lang="en-GB" sz="2000" dirty="0"/>
              <a:t>Young people are among those most impacted by climate anxiety, and it can have a negative effect on learning and development. It can also affect your staff and other members of your community. Start to plan how your setting will tackle this issue.</a:t>
            </a:r>
          </a:p>
        </p:txBody>
      </p:sp>
      <p:pic>
        <p:nvPicPr>
          <p:cNvPr id="1026" name="Picture 2" descr="Sustainability in Schools: How to Be an Eco School - Plastic Free Schools -  Surfers Against Sewage">
            <a:extLst>
              <a:ext uri="{FF2B5EF4-FFF2-40B4-BE49-F238E27FC236}">
                <a16:creationId xmlns:a16="http://schemas.microsoft.com/office/drawing/2014/main" id="{FD7C5ECA-9852-6C66-08D8-EADEF8439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r="37914" b="-1"/>
          <a:stretch>
            <a:fillRect/>
          </a:stretch>
        </p:blipFill>
        <p:spPr bwMode="auto">
          <a:xfrm>
            <a:off x="7345680" y="10"/>
            <a:ext cx="48463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AEC1C5CE-6534-EF35-4D75-A534E8E8D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9" y="319027"/>
            <a:ext cx="2423159" cy="12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01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0DC1B0-7E1A-BD02-3F93-19E6B1B75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43A8C-81AD-28BF-6453-BF3C32C9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548638"/>
            <a:ext cx="3493008" cy="5788152"/>
          </a:xfrm>
        </p:spPr>
        <p:txBody>
          <a:bodyPr anchor="ctr">
            <a:normAutofit/>
          </a:bodyPr>
          <a:lstStyle/>
          <a:p>
            <a:r>
              <a:rPr lang="en-GB" sz="4000" dirty="0">
                <a:hlinkClick r:id="rId2"/>
              </a:rPr>
              <a:t>Assessing your current provision</a:t>
            </a:r>
            <a:endParaRPr lang="en-GB" sz="4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BF0675-C8C5-667F-053B-DB6D743ECA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332199"/>
              </p:ext>
            </p:extLst>
          </p:nvPr>
        </p:nvGraphicFramePr>
        <p:xfrm>
          <a:off x="4608246" y="548640"/>
          <a:ext cx="6949440" cy="578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DD7112D9-0F32-B09A-19D1-DD4093F98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9" y="319027"/>
            <a:ext cx="2722905" cy="14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28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13159E-0B57-E4F1-1069-6EBCC934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en-GB" dirty="0"/>
              <a:t>Discussion</a:t>
            </a:r>
            <a:endParaRPr lang="en-GB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860ECE-60BF-2ED1-5CE1-F0F0C8DE5E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300698"/>
              </p:ext>
            </p:extLst>
          </p:nvPr>
        </p:nvGraphicFramePr>
        <p:xfrm>
          <a:off x="930876" y="2037806"/>
          <a:ext cx="10335350" cy="406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9873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ght bulb on green grass">
            <a:extLst>
              <a:ext uri="{FF2B5EF4-FFF2-40B4-BE49-F238E27FC236}">
                <a16:creationId xmlns:a16="http://schemas.microsoft.com/office/drawing/2014/main" id="{AB2054FB-7797-1EBD-33F0-3B05533E92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72" b="12459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C2DFA-7F70-6373-50DC-11A41A88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Green Careers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What are they?</a:t>
            </a:r>
          </a:p>
        </p:txBody>
      </p:sp>
    </p:spTree>
    <p:extLst>
      <p:ext uri="{BB962C8B-B14F-4D97-AF65-F5344CB8AC3E}">
        <p14:creationId xmlns:p14="http://schemas.microsoft.com/office/powerpoint/2010/main" val="3769902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FE11B-3B4A-4C57-5FE5-3E9FF8E1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Drivers of career choice – careers with purpose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1742A9-3494-2469-0D58-E2AE25D0D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25" y="467208"/>
            <a:ext cx="422055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35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E6B78-D7E6-AE25-D291-202561D4E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795C-E6F2-074C-42AF-EF6D2E8D3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Aptos Black"/>
              </a:rPr>
              <a:t>MBC Green Passport: pedagogy</a:t>
            </a:r>
            <a:endParaRPr lang="en-GB" sz="3600" dirty="0"/>
          </a:p>
        </p:txBody>
      </p:sp>
      <p:pic>
        <p:nvPicPr>
          <p:cNvPr id="4" name="Picture 3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C6D838D4-C79D-62FE-EBEB-EFD458469B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96" b="14799"/>
          <a:stretch>
            <a:fillRect/>
          </a:stretch>
        </p:blipFill>
        <p:spPr>
          <a:xfrm>
            <a:off x="13" y="7"/>
            <a:ext cx="12191987" cy="371060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17662-85BA-9CD4-1973-598A883B4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630" y="3833814"/>
            <a:ext cx="8934284" cy="3024186"/>
          </a:xfrm>
        </p:spPr>
        <p:txBody>
          <a:bodyPr vert="horz" lIns="60960" tIns="30480" rIns="60960" bIns="30480" rtlCol="0" anchor="ctr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en-GB" sz="1700" dirty="0">
                <a:latin typeface="Arial"/>
                <a:cs typeface="Arial"/>
              </a:rPr>
              <a:t>•</a:t>
            </a:r>
            <a:r>
              <a:rPr lang="en-GB" sz="1700" dirty="0"/>
              <a:t>EE cannot be authentically delivered within as a transmissive, predominantly knowledge-based curriculum   (Sterling and Orr, 2001; Huckle and Wals,2015; Kahn, 2010;</a:t>
            </a:r>
            <a:r>
              <a:rPr lang="en-GB" sz="1700" b="1" dirty="0"/>
              <a:t> </a:t>
            </a:r>
            <a:r>
              <a:rPr lang="en-GB" sz="1700" dirty="0"/>
              <a:t>Jickling, 2017). </a:t>
            </a:r>
          </a:p>
          <a:p>
            <a:r>
              <a:rPr lang="en-GB" sz="1700" dirty="0"/>
              <a:t>Transformational learning  theory (Mezirow, Freire, Sterling, Wals, Jickling) and social constructivism (</a:t>
            </a:r>
            <a:r>
              <a:rPr lang="en-GB" sz="1700" dirty="0" err="1"/>
              <a:t>Vygotksy</a:t>
            </a:r>
            <a:r>
              <a:rPr lang="en-GB" sz="1700" dirty="0"/>
              <a:t>)</a:t>
            </a:r>
          </a:p>
          <a:p>
            <a:pPr indent="0">
              <a:buNone/>
            </a:pPr>
            <a:r>
              <a:rPr lang="en-GB" sz="1700" dirty="0">
                <a:cs typeface="Arial"/>
              </a:rPr>
              <a:t>•</a:t>
            </a:r>
            <a:r>
              <a:rPr lang="en-GB" sz="1700" dirty="0"/>
              <a:t>Learners are active in their learning</a:t>
            </a:r>
            <a:endParaRPr lang="en-GB" sz="1700" dirty="0">
              <a:cs typeface="Arial"/>
            </a:endParaRPr>
          </a:p>
          <a:p>
            <a:pPr indent="0">
              <a:buNone/>
            </a:pPr>
            <a:r>
              <a:rPr lang="en-GB" sz="1700" dirty="0">
                <a:cs typeface="Arial"/>
              </a:rPr>
              <a:t>Value what learners already bring to their learning:</a:t>
            </a:r>
          </a:p>
          <a:p>
            <a:pPr indent="0">
              <a:buNone/>
            </a:pPr>
            <a:r>
              <a:rPr lang="en-GB" sz="1700" dirty="0">
                <a:cs typeface="Arial"/>
              </a:rPr>
              <a:t>•</a:t>
            </a:r>
            <a:r>
              <a:rPr lang="en-GB" sz="1700" dirty="0"/>
              <a:t>relating to environmental issues in learners’ own communities, encouraging them to want to live  sustainably and take action for their locality</a:t>
            </a:r>
          </a:p>
          <a:p>
            <a:pPr indent="0">
              <a:buNone/>
            </a:pPr>
            <a:r>
              <a:rPr lang="en-GB" sz="1700" dirty="0">
                <a:cs typeface="Arial"/>
              </a:rPr>
              <a:t>•</a:t>
            </a:r>
            <a:r>
              <a:rPr lang="en-GB" sz="1700" dirty="0"/>
              <a:t>critical reflection, experiential learning, and student-led real-world problem-solving projects and case-studies, to aim to change the perspectives of the students</a:t>
            </a:r>
          </a:p>
          <a:p>
            <a:pPr indent="0">
              <a:buNone/>
            </a:pPr>
            <a:endParaRPr lang="en-GB" sz="1267" dirty="0"/>
          </a:p>
        </p:txBody>
      </p:sp>
    </p:spTree>
    <p:extLst>
      <p:ext uri="{BB962C8B-B14F-4D97-AF65-F5344CB8AC3E}">
        <p14:creationId xmlns:p14="http://schemas.microsoft.com/office/powerpoint/2010/main" val="148632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610DA-6335-6E7C-7A44-5BBB001C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534" y="603504"/>
            <a:ext cx="5916169" cy="1527048"/>
          </a:xfrm>
        </p:spPr>
        <p:txBody>
          <a:bodyPr anchor="b">
            <a:normAutofit/>
          </a:bodyPr>
          <a:lstStyle/>
          <a:p>
            <a:r>
              <a:rPr lang="en-GB" dirty="0"/>
              <a:t>Aims for the session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A492A-67A7-190E-C93F-9FFA6796B4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61" r="32064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77032-EF7F-9D42-F0C0-3B2EACC26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533" y="2214282"/>
            <a:ext cx="6231581" cy="4502204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15 minutes: Introduction to </a:t>
            </a:r>
            <a:r>
              <a:rPr lang="en-GB" b="1" dirty="0"/>
              <a:t>Education,</a:t>
            </a:r>
            <a:r>
              <a:rPr lang="en-GB" dirty="0"/>
              <a:t> MBC principles, including head, heart and hands and how to embed these</a:t>
            </a:r>
          </a:p>
          <a:p>
            <a:r>
              <a:rPr lang="en-GB" dirty="0"/>
              <a:t>5 minutes: Discussion around current practices – identify what you are already doing and share with others!</a:t>
            </a:r>
          </a:p>
          <a:p>
            <a:r>
              <a:rPr lang="en-GB" dirty="0"/>
              <a:t>10 minutes: Understanding the Green Passport as a way of linking environmental education and green </a:t>
            </a:r>
            <a:r>
              <a:rPr lang="en-GB" b="1" dirty="0"/>
              <a:t>careers</a:t>
            </a:r>
          </a:p>
          <a:p>
            <a:r>
              <a:rPr lang="en-GB" dirty="0"/>
              <a:t>5 minutes: Discussion around current green careers provision</a:t>
            </a:r>
          </a:p>
          <a:p>
            <a:r>
              <a:rPr lang="en-GB" dirty="0"/>
              <a:t>10 minutes: Action planning with support!</a:t>
            </a:r>
          </a:p>
        </p:txBody>
      </p:sp>
    </p:spTree>
    <p:extLst>
      <p:ext uri="{BB962C8B-B14F-4D97-AF65-F5344CB8AC3E}">
        <p14:creationId xmlns:p14="http://schemas.microsoft.com/office/powerpoint/2010/main" val="3418347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A0919A-0899-7CAC-FE1E-6EF3D9A2C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59964-8DC2-AA8F-E341-30E52374F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>
                <a:latin typeface="Aptos Black"/>
              </a:rPr>
              <a:t>MBC Green Passport: assessment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59417-2906-9A3E-48BD-82FBEBB33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vert="horz" lIns="60960" tIns="30480" rIns="60960" bIns="30480" rtlCol="0"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A key part of the learning process rather than a checking process</a:t>
            </a:r>
            <a:endParaRPr lang="en-GB" sz="2000" dirty="0">
              <a:latin typeface="Aptos" panose="02110004020202020204"/>
            </a:endParaRPr>
          </a:p>
          <a:p>
            <a:r>
              <a:rPr lang="en-GB" sz="2000" dirty="0">
                <a:latin typeface="Aptos" panose="02110004020202020204"/>
              </a:rPr>
              <a:t>Students choose their area of interest – identify challenges, offer solutions, finally reflect on their own roles and potential futures </a:t>
            </a:r>
          </a:p>
          <a:p>
            <a:r>
              <a:rPr lang="en-GB" sz="2000" dirty="0">
                <a:latin typeface="Aptos" panose="02110004020202020204"/>
              </a:rPr>
              <a:t>In this they were engaging in critical analysis and developing their own specialisms</a:t>
            </a:r>
          </a:p>
          <a:p>
            <a:endParaRPr lang="en-GB" sz="2000" dirty="0">
              <a:latin typeface="Aptos" panose="02110004020202020204"/>
            </a:endParaRPr>
          </a:p>
          <a:p>
            <a:endParaRPr lang="en-GB" sz="2000" dirty="0">
              <a:latin typeface="Aptos" panose="02110004020202020204"/>
            </a:endParaRPr>
          </a:p>
          <a:p>
            <a:endParaRPr lang="en-GB" sz="2000" dirty="0">
              <a:latin typeface="Aptos" panose="02110004020202020204"/>
            </a:endParaRPr>
          </a:p>
          <a:p>
            <a:endParaRPr lang="en-GB" sz="2000" dirty="0">
              <a:latin typeface="Aptos" panose="02110004020202020204"/>
            </a:endParaRPr>
          </a:p>
          <a:p>
            <a:pPr indent="0">
              <a:buNone/>
            </a:pPr>
            <a:endParaRPr lang="en-GB" sz="2000" dirty="0">
              <a:latin typeface="Aptos" panose="02110004020202020204"/>
            </a:endParaRPr>
          </a:p>
        </p:txBody>
      </p:sp>
      <p:pic>
        <p:nvPicPr>
          <p:cNvPr id="4" name="Picture 3" descr="A white paper with black writing on it&#10;&#10;AI-generated content may be incorrect.">
            <a:extLst>
              <a:ext uri="{FF2B5EF4-FFF2-40B4-BE49-F238E27FC236}">
                <a16:creationId xmlns:a16="http://schemas.microsoft.com/office/drawing/2014/main" id="{2B234485-6DF8-8BEA-E3C0-C7BA56A9EB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22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537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73AC3F-9FB6-666A-0F44-59D8851F7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FE552-0B3B-2E6E-FA5D-281CDBBEF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200">
                <a:latin typeface="Aptos Black"/>
              </a:rPr>
              <a:t>MBC Green Passport: some of the topics</a:t>
            </a:r>
            <a:endParaRPr lang="en-GB" sz="42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10A86-6E5C-9C98-1304-27EB3C748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60960" tIns="30480" rIns="60960" bIns="30480" rtlCol="0" anchor="t">
            <a:normAutofit lnSpcReduction="10000"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 dirty="0"/>
              <a:t>Biodiversity on roundabouts in Skelmersdale</a:t>
            </a:r>
            <a:endParaRPr lang="en-GB" sz="1867" dirty="0">
              <a:latin typeface="Aptos" panose="02110004020202020204"/>
            </a:endParaRPr>
          </a:p>
          <a:p>
            <a:r>
              <a:rPr lang="en-GB" sz="1867" dirty="0">
                <a:latin typeface="Aptos" panose="02110004020202020204"/>
              </a:rPr>
              <a:t>Environmental impact of the new Lancaster hospital</a:t>
            </a:r>
          </a:p>
          <a:p>
            <a:r>
              <a:rPr lang="en-GB" sz="1867" dirty="0">
                <a:latin typeface="Aptos" panose="02110004020202020204"/>
              </a:rPr>
              <a:t>Environmental impact of Morecambe FC stadium – a scheme for encouraging car-sharing for away fans</a:t>
            </a:r>
          </a:p>
          <a:p>
            <a:r>
              <a:rPr lang="en-GB" sz="1867" dirty="0">
                <a:latin typeface="Aptos" panose="02110004020202020204"/>
              </a:rPr>
              <a:t>Reducing carbon emissions on long haul flights</a:t>
            </a:r>
          </a:p>
          <a:p>
            <a:r>
              <a:rPr lang="en-GB" sz="1867" dirty="0">
                <a:latin typeface="Aptos" panose="02110004020202020204"/>
              </a:rPr>
              <a:t>Sustainability and art materials</a:t>
            </a:r>
          </a:p>
          <a:p>
            <a:r>
              <a:rPr lang="en-GB" sz="1867" dirty="0">
                <a:latin typeface="Aptos" panose="02110004020202020204"/>
              </a:rPr>
              <a:t>Green walls in construction </a:t>
            </a:r>
          </a:p>
          <a:p>
            <a:endParaRPr lang="en-GB" sz="1867">
              <a:latin typeface="Aptos" panose="02110004020202020204"/>
            </a:endParaRPr>
          </a:p>
          <a:p>
            <a:endParaRPr lang="en-GB" sz="1867">
              <a:latin typeface="Aptos" panose="02110004020202020204"/>
            </a:endParaRPr>
          </a:p>
          <a:p>
            <a:endParaRPr lang="en-GB" sz="1867">
              <a:latin typeface="Aptos" panose="02110004020202020204"/>
            </a:endParaRPr>
          </a:p>
          <a:p>
            <a:endParaRPr lang="en-GB" sz="1867">
              <a:latin typeface="Aptos" panose="02110004020202020204"/>
            </a:endParaRPr>
          </a:p>
          <a:p>
            <a:endParaRPr lang="en-GB" sz="1867">
              <a:latin typeface="Aptos" panose="02110004020202020204"/>
            </a:endParaRPr>
          </a:p>
          <a:p>
            <a:endParaRPr lang="en-GB" sz="1867">
              <a:latin typeface="Aptos" panose="02110004020202020204"/>
            </a:endParaRPr>
          </a:p>
          <a:p>
            <a:pPr indent="0">
              <a:buNone/>
            </a:pPr>
            <a:endParaRPr lang="en-GB" sz="1867">
              <a:latin typeface="Aptos" panose="02110004020202020204"/>
            </a:endParaRPr>
          </a:p>
        </p:txBody>
      </p:sp>
      <p:pic>
        <p:nvPicPr>
          <p:cNvPr id="4" name="Picture 3" descr="A wall with plants on it&#10;&#10;AI-generated content may be incorrect.">
            <a:extLst>
              <a:ext uri="{FF2B5EF4-FFF2-40B4-BE49-F238E27FC236}">
                <a16:creationId xmlns:a16="http://schemas.microsoft.com/office/drawing/2014/main" id="{36C570E8-8E50-B28A-07BE-6153D3F3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27" r="8245"/>
          <a:stretch>
            <a:fillRect/>
          </a:stretch>
        </p:blipFill>
        <p:spPr>
          <a:xfrm>
            <a:off x="5311702" y="7"/>
            <a:ext cx="6878775" cy="68579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9696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8E5D6-AE09-EADB-1483-84E19A9EE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en-GB" dirty="0"/>
              <a:t>Discussion</a:t>
            </a:r>
            <a:endParaRPr lang="en-GB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178E871-F214-A1FA-25EF-7D5C7C4766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320007"/>
              </p:ext>
            </p:extLst>
          </p:nvPr>
        </p:nvGraphicFramePr>
        <p:xfrm>
          <a:off x="930876" y="2037806"/>
          <a:ext cx="10335350" cy="406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0214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DD6B9-6651-218C-D3CB-60218207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04998"/>
            <a:ext cx="5862396" cy="1402851"/>
          </a:xfrm>
        </p:spPr>
        <p:txBody>
          <a:bodyPr anchor="b"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Action Planning: </a:t>
            </a:r>
            <a:r>
              <a:rPr lang="en-GB" b="1" dirty="0">
                <a:solidFill>
                  <a:schemeClr val="accent3"/>
                </a:solidFill>
              </a:rPr>
              <a:t>Potential first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2F832-51CB-E7E6-32E6-43E65B391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807849"/>
            <a:ext cx="6492240" cy="4645153"/>
          </a:xfrm>
        </p:spPr>
        <p:txBody>
          <a:bodyPr>
            <a:normAutofit/>
          </a:bodyPr>
          <a:lstStyle/>
          <a:p>
            <a:r>
              <a:rPr lang="en-GB" sz="1800" dirty="0">
                <a:hlinkClick r:id="rId2"/>
              </a:rPr>
              <a:t>Sign up </a:t>
            </a:r>
            <a:r>
              <a:rPr lang="en-GB" sz="1800" dirty="0"/>
              <a:t>to become a member of MBC and gain access to our resources.</a:t>
            </a:r>
          </a:p>
          <a:p>
            <a:r>
              <a:rPr lang="en-GB" sz="1800" dirty="0"/>
              <a:t>Complete a curriculum audit to identify areas of good practice and gaps.</a:t>
            </a:r>
          </a:p>
          <a:p>
            <a:r>
              <a:rPr lang="en-GB" sz="1800" dirty="0"/>
              <a:t>Survey pupils and staff to gain a baseline of their understanding – this could be repeated in the future to demonstrate impact of initiatives.</a:t>
            </a:r>
          </a:p>
          <a:p>
            <a:r>
              <a:rPr lang="en-GB" sz="1800" dirty="0"/>
              <a:t>Set up or develop your eco-club and extra-curricular opportunities.</a:t>
            </a:r>
          </a:p>
          <a:p>
            <a:r>
              <a:rPr lang="en-GB" sz="1800" dirty="0"/>
              <a:t>Embed opportunities to engage with sustainability issues across a broader range of subject areas – think creatively!</a:t>
            </a:r>
          </a:p>
          <a:p>
            <a:r>
              <a:rPr lang="en-GB" sz="1800" dirty="0"/>
              <a:t>Engage a climate ambassador or local business representative to discuss the green elements of their career. </a:t>
            </a:r>
          </a:p>
          <a:p>
            <a:r>
              <a:rPr lang="en-GB" sz="1800" dirty="0"/>
              <a:t>Connect wider work on the other pillars to education and learning – look for co-benefits!</a:t>
            </a:r>
          </a:p>
          <a:p>
            <a:endParaRPr lang="en-GB" sz="1500" dirty="0"/>
          </a:p>
        </p:txBody>
      </p:sp>
      <p:pic>
        <p:nvPicPr>
          <p:cNvPr id="5" name="Picture 4" descr="A poster of a bird flying over a town&#10;&#10;AI-generated content may be incorrect.">
            <a:extLst>
              <a:ext uri="{FF2B5EF4-FFF2-40B4-BE49-F238E27FC236}">
                <a16:creationId xmlns:a16="http://schemas.microsoft.com/office/drawing/2014/main" id="{33F2F341-0D45-F8E1-784F-DD793DB48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83" y="433384"/>
            <a:ext cx="4273929" cy="60196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E5DAC7-2645-275E-EEA8-8273AAC9B99A}"/>
              </a:ext>
            </a:extLst>
          </p:cNvPr>
          <p:cNvCxnSpPr/>
          <p:nvPr/>
        </p:nvCxnSpPr>
        <p:spPr>
          <a:xfrm>
            <a:off x="7295183" y="433384"/>
            <a:ext cx="42739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847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CA6F80-D392-A64E-3CF8-F28F1CCE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110907-71E8-CD97-F29F-723A8C955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4803224" cy="1298446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Links to the other pillars </a:t>
            </a:r>
            <a:r>
              <a:rPr lang="en-GB" sz="2800" b="1" dirty="0">
                <a:solidFill>
                  <a:schemeClr val="accent3"/>
                </a:solidFill>
              </a:rPr>
              <a:t>– how can education support these</a:t>
            </a:r>
          </a:p>
        </p:txBody>
      </p:sp>
      <p:pic>
        <p:nvPicPr>
          <p:cNvPr id="4" name="Picture 3" descr="A group of people holding pots with plants&#10;&#10;Description automatically generated with medium confidence">
            <a:extLst>
              <a:ext uri="{FF2B5EF4-FFF2-40B4-BE49-F238E27FC236}">
                <a16:creationId xmlns:a16="http://schemas.microsoft.com/office/drawing/2014/main" id="{992C18DA-0E57-9329-59CD-C20C1F7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6" r="8708" b="-1"/>
          <a:stretch>
            <a:fillRect/>
          </a:stretch>
        </p:blipFill>
        <p:spPr>
          <a:xfrm>
            <a:off x="731521" y="2011679"/>
            <a:ext cx="4684352" cy="42976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B14D7-0D0C-A71B-E586-CE269594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166" y="701040"/>
            <a:ext cx="6163480" cy="6004560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Auditing the school grounds/buildings and devising green solutions and adaptations can build skill development e.g. measuring, mapping, costing, designing, planting and nurturing</a:t>
            </a:r>
          </a:p>
          <a:p>
            <a:r>
              <a:rPr lang="en-GB" sz="2400" dirty="0"/>
              <a:t>Art can be used to highlight issues and raise awareness by sharing key messages around the school </a:t>
            </a:r>
          </a:p>
          <a:p>
            <a:r>
              <a:rPr lang="en-GB" sz="2400" dirty="0"/>
              <a:t>Exploration of biodiversity on school grounds has lots of links to the curriculum and can support pupils in getting a real-life experience/ opportunity without having to organise an educational visit</a:t>
            </a:r>
          </a:p>
          <a:p>
            <a:r>
              <a:rPr lang="en-GB" sz="2400" dirty="0"/>
              <a:t>Designing solutions to real-life problems and then collecting data to measure the impact of these can link to D&amp;T, maths and science objectives</a:t>
            </a:r>
          </a:p>
          <a:p>
            <a:r>
              <a:rPr lang="en-GB" sz="2400" dirty="0"/>
              <a:t>Student voice in discussions with school leaders can link to democratic participation, leadership and communication skills</a:t>
            </a:r>
          </a:p>
        </p:txBody>
      </p:sp>
    </p:spTree>
    <p:extLst>
      <p:ext uri="{BB962C8B-B14F-4D97-AF65-F5344CB8AC3E}">
        <p14:creationId xmlns:p14="http://schemas.microsoft.com/office/powerpoint/2010/main" val="1355992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utside&#10;&#10;Description automatically generated">
            <a:extLst>
              <a:ext uri="{FF2B5EF4-FFF2-40B4-BE49-F238E27FC236}">
                <a16:creationId xmlns:a16="http://schemas.microsoft.com/office/drawing/2014/main" id="{24C7A90F-80CF-F669-DE6E-F937234E8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77ED3D-0039-A972-BBF1-12CBDD73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71" y="3328475"/>
            <a:ext cx="11308359" cy="29005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3000" b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 Black" panose="020B0004020202020204" pitchFamily="34" charset="0"/>
              </a:rPr>
              <a:t>This is an </a:t>
            </a:r>
            <a:br>
              <a:rPr lang="en-US" sz="13000" b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 Black" panose="020B0004020202020204" pitchFamily="34" charset="0"/>
              </a:rPr>
            </a:br>
            <a:r>
              <a:rPr lang="en-US" sz="130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 Black" panose="020B0004020202020204" pitchFamily="34" charset="0"/>
              </a:rPr>
              <a:t>educator-led</a:t>
            </a:r>
            <a:r>
              <a:rPr lang="en-US" sz="13000" b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ptos Black" panose="020B0004020202020204" pitchFamily="34" charset="0"/>
              </a:rPr>
              <a:t> movement</a:t>
            </a:r>
          </a:p>
        </p:txBody>
      </p:sp>
    </p:spTree>
    <p:extLst>
      <p:ext uri="{BB962C8B-B14F-4D97-AF65-F5344CB8AC3E}">
        <p14:creationId xmlns:p14="http://schemas.microsoft.com/office/powerpoint/2010/main" val="232825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2C9D6-7263-968F-D0D3-8965DC82CF60}"/>
              </a:ext>
            </a:extLst>
          </p:cNvPr>
          <p:cNvSpPr/>
          <p:nvPr/>
        </p:nvSpPr>
        <p:spPr>
          <a:xfrm>
            <a:off x="0" y="-180753"/>
            <a:ext cx="12192000" cy="7038753"/>
          </a:xfrm>
          <a:prstGeom prst="rect">
            <a:avLst/>
          </a:prstGeom>
          <a:solidFill>
            <a:srgbClr val="EFF5FB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GB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6A1BC-C86B-C696-9E58-5DF641C3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208943"/>
            <a:ext cx="12320337" cy="2738652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0">
                <a:solidFill>
                  <a:schemeClr val="tx2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Educators</a:t>
            </a:r>
            <a:r>
              <a:rPr lang="en-GB" sz="8000">
                <a:solidFill>
                  <a:srgbClr val="0070C0"/>
                </a:solidFill>
                <a:latin typeface="Aptos Black" panose="020B0004020202020204" pitchFamily="34" charset="0"/>
              </a:rPr>
              <a:t> </a:t>
            </a:r>
            <a:r>
              <a:rPr lang="en-GB" sz="8000">
                <a:solidFill>
                  <a:schemeClr val="accent6">
                    <a:lumMod val="75000"/>
                  </a:schemeClr>
                </a:solidFill>
                <a:latin typeface="Aptos Black" panose="020B0004020202020204" pitchFamily="34" charset="0"/>
              </a:rPr>
              <a:t>empowering</a:t>
            </a:r>
            <a:r>
              <a:rPr lang="en-GB" sz="8000">
                <a:solidFill>
                  <a:schemeClr val="accent5">
                    <a:lumMod val="75000"/>
                  </a:schemeClr>
                </a:solidFill>
                <a:latin typeface="Aptos Black" panose="020B0004020202020204" pitchFamily="34" charset="0"/>
              </a:rPr>
              <a:t> </a:t>
            </a:r>
            <a:r>
              <a:rPr lang="en-GB" sz="8000">
                <a:solidFill>
                  <a:schemeClr val="tx2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young people to become the </a:t>
            </a:r>
            <a:r>
              <a:rPr lang="en-GB" sz="8000">
                <a:solidFill>
                  <a:schemeClr val="accent6">
                    <a:lumMod val="75000"/>
                  </a:schemeClr>
                </a:solidFill>
                <a:latin typeface="Aptos Black" panose="020B0004020202020204" pitchFamily="34" charset="0"/>
              </a:rPr>
              <a:t>change-makers</a:t>
            </a:r>
            <a:r>
              <a:rPr lang="en-GB" sz="8000">
                <a:solidFill>
                  <a:schemeClr val="accent5">
                    <a:lumMod val="75000"/>
                  </a:schemeClr>
                </a:solidFill>
                <a:latin typeface="Aptos Black" panose="020B0004020202020204" pitchFamily="34" charset="0"/>
              </a:rPr>
              <a:t> </a:t>
            </a:r>
            <a:r>
              <a:rPr lang="en-GB" sz="8000">
                <a:solidFill>
                  <a:schemeClr val="tx2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our</a:t>
            </a:r>
            <a:r>
              <a:rPr lang="en-GB" sz="8000">
                <a:solidFill>
                  <a:srgbClr val="0070C0"/>
                </a:solidFill>
                <a:latin typeface="Aptos Black" panose="020B0004020202020204" pitchFamily="34" charset="0"/>
              </a:rPr>
              <a:t> </a:t>
            </a:r>
            <a:r>
              <a:rPr lang="en-GB" sz="8000">
                <a:solidFill>
                  <a:schemeClr val="tx2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planet needs</a:t>
            </a:r>
          </a:p>
        </p:txBody>
      </p:sp>
    </p:spTree>
    <p:extLst>
      <p:ext uri="{BB962C8B-B14F-4D97-AF65-F5344CB8AC3E}">
        <p14:creationId xmlns:p14="http://schemas.microsoft.com/office/powerpoint/2010/main" val="13567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A9FFDE-B49C-B272-7920-6B5FF15DBB4F}"/>
              </a:ext>
            </a:extLst>
          </p:cNvPr>
          <p:cNvSpPr/>
          <p:nvPr/>
        </p:nvSpPr>
        <p:spPr>
          <a:xfrm>
            <a:off x="0" y="-180753"/>
            <a:ext cx="12192000" cy="7038753"/>
          </a:xfrm>
          <a:prstGeom prst="rect">
            <a:avLst/>
          </a:prstGeom>
          <a:solidFill>
            <a:srgbClr val="EFF5FB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GB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3F2B1-FE6D-685D-4500-10A25AE7E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6" y="2457284"/>
            <a:ext cx="11829448" cy="1340385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600">
                <a:solidFill>
                  <a:schemeClr val="tx2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Weaving </a:t>
            </a:r>
            <a:br>
              <a:rPr lang="en-GB" sz="8600">
                <a:solidFill>
                  <a:srgbClr val="0070C0"/>
                </a:solidFill>
                <a:latin typeface="Aptos Black" panose="020B0004020202020204" pitchFamily="34" charset="0"/>
              </a:rPr>
            </a:br>
            <a:r>
              <a:rPr lang="en-GB" sz="8600">
                <a:solidFill>
                  <a:schemeClr val="accent6">
                    <a:lumMod val="75000"/>
                  </a:schemeClr>
                </a:solidFill>
                <a:latin typeface="Aptos Black" panose="020B0004020202020204" pitchFamily="34" charset="0"/>
              </a:rPr>
              <a:t>sustainability</a:t>
            </a:r>
            <a:r>
              <a:rPr lang="en-GB" sz="8600">
                <a:solidFill>
                  <a:schemeClr val="accent5">
                    <a:lumMod val="75000"/>
                  </a:schemeClr>
                </a:solidFill>
                <a:latin typeface="Aptos Black" panose="020B0004020202020204" pitchFamily="34" charset="0"/>
              </a:rPr>
              <a:t> </a:t>
            </a:r>
            <a:r>
              <a:rPr lang="en-GB" sz="8600">
                <a:solidFill>
                  <a:schemeClr val="tx2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&amp;</a:t>
            </a:r>
            <a:r>
              <a:rPr lang="en-GB" sz="8600">
                <a:solidFill>
                  <a:schemeClr val="accent5">
                    <a:lumMod val="75000"/>
                  </a:schemeClr>
                </a:solidFill>
                <a:latin typeface="Aptos Black" panose="020B0004020202020204" pitchFamily="34" charset="0"/>
              </a:rPr>
              <a:t> </a:t>
            </a:r>
            <a:r>
              <a:rPr lang="en-GB" sz="8600">
                <a:solidFill>
                  <a:schemeClr val="accent6">
                    <a:lumMod val="75000"/>
                  </a:schemeClr>
                </a:solidFill>
                <a:latin typeface="Aptos Black" panose="020B0004020202020204" pitchFamily="34" charset="0"/>
              </a:rPr>
              <a:t>place </a:t>
            </a:r>
            <a:br>
              <a:rPr lang="en-GB" sz="8600">
                <a:solidFill>
                  <a:schemeClr val="accent6">
                    <a:lumMod val="75000"/>
                  </a:schemeClr>
                </a:solidFill>
                <a:latin typeface="Aptos Black" panose="020B0004020202020204" pitchFamily="34" charset="0"/>
              </a:rPr>
            </a:br>
            <a:r>
              <a:rPr lang="en-GB" sz="8600">
                <a:solidFill>
                  <a:schemeClr val="tx2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into everyday practice</a:t>
            </a:r>
          </a:p>
        </p:txBody>
      </p:sp>
    </p:spTree>
    <p:extLst>
      <p:ext uri="{BB962C8B-B14F-4D97-AF65-F5344CB8AC3E}">
        <p14:creationId xmlns:p14="http://schemas.microsoft.com/office/powerpoint/2010/main" val="175143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CDBE68-862F-27ED-C928-A93EA743B387}"/>
              </a:ext>
            </a:extLst>
          </p:cNvPr>
          <p:cNvSpPr/>
          <p:nvPr/>
        </p:nvSpPr>
        <p:spPr>
          <a:xfrm>
            <a:off x="0" y="-180753"/>
            <a:ext cx="12192000" cy="7038753"/>
          </a:xfrm>
          <a:prstGeom prst="rect">
            <a:avLst/>
          </a:prstGeom>
          <a:solidFill>
            <a:srgbClr val="EFF5FB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GB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F5C9848B-D963-2F25-ADEB-8E26984CEB1C}"/>
              </a:ext>
            </a:extLst>
          </p:cNvPr>
          <p:cNvSpPr txBox="1"/>
          <p:nvPr/>
        </p:nvSpPr>
        <p:spPr>
          <a:xfrm>
            <a:off x="937550" y="1469986"/>
            <a:ext cx="5312779" cy="4653023"/>
          </a:xfrm>
          <a:prstGeom prst="rect">
            <a:avLst/>
          </a:prstGeom>
        </p:spPr>
        <p:txBody>
          <a:bodyPr vert="horz" wrap="square" lIns="0" tIns="30480" rIns="0" bIns="0" rtlCol="0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17" indent="-342917" defTabSz="914446">
              <a:buClr>
                <a:srgbClr val="002060"/>
              </a:buClr>
              <a:buFont typeface="Wingdings 2" panose="05020102010507070707" pitchFamily="18" charset="2"/>
              <a:buChar char=""/>
              <a:tabLst>
                <a:tab pos="240677" algn="l"/>
                <a:tab pos="457223" algn="l"/>
              </a:tabLst>
            </a:pPr>
            <a:r>
              <a:rPr lang="en-GB" sz="2000" b="1" dirty="0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250+ educators signed up to </a:t>
            </a:r>
            <a:r>
              <a:rPr lang="en-GB" sz="2000" b="1" u="sng" dirty="0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movement</a:t>
            </a:r>
            <a:r>
              <a:rPr lang="en-GB" sz="2000" b="1" dirty="0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0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tabLst>
                <a:tab pos="240677" algn="l"/>
              </a:tabLst>
            </a:pPr>
            <a:endParaRPr lang="en-GB" sz="200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17" indent="-342917" defTabSz="914446">
              <a:buClr>
                <a:srgbClr val="002060"/>
              </a:buClr>
              <a:buFont typeface="Wingdings 2" panose="05020102010507070707" pitchFamily="18" charset="2"/>
              <a:buChar char=""/>
              <a:tabLst>
                <a:tab pos="240677" algn="l"/>
                <a:tab pos="457223" algn="l"/>
              </a:tabLst>
            </a:pPr>
            <a:r>
              <a:rPr lang="en-GB" sz="2000" b="1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 partner schools, colleges and universities</a:t>
            </a:r>
            <a:endParaRPr lang="en-GB" sz="200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tabLst>
                <a:tab pos="240677" algn="l"/>
              </a:tabLst>
            </a:pPr>
            <a:endParaRPr lang="en-GB" sz="200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17" indent="-342917" defTabSz="914446">
              <a:buClr>
                <a:srgbClr val="002060"/>
              </a:buClr>
              <a:buFont typeface="Wingdings 2" panose="05020102010507070707" pitchFamily="18" charset="2"/>
              <a:buChar char=""/>
              <a:tabLst>
                <a:tab pos="240677" algn="l"/>
                <a:tab pos="457223" algn="l"/>
              </a:tabLst>
            </a:pPr>
            <a:r>
              <a:rPr lang="en-GB" sz="2000" b="1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 educator designed and delivered projects</a:t>
            </a:r>
            <a:r>
              <a:rPr lang="en-GB" sz="200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including </a:t>
            </a:r>
            <a:r>
              <a:rPr lang="en-GB" sz="2000" u="sng">
                <a:solidFill>
                  <a:srgbClr val="467886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Eden Bear</a:t>
            </a:r>
            <a:r>
              <a:rPr lang="en-GB" sz="200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who has visited 100+ nurseries and EYFS settings.</a:t>
            </a:r>
            <a:endParaRPr lang="en-GB" sz="200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/>
            <a:endParaRPr lang="en-GB" sz="200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17" indent="-342917" defTabSz="914446">
              <a:spcAft>
                <a:spcPts val="800"/>
              </a:spcAft>
              <a:buClr>
                <a:srgbClr val="002060"/>
              </a:buClr>
              <a:buFont typeface="Wingdings 2" panose="05020102010507070707" pitchFamily="18" charset="2"/>
              <a:buChar char=""/>
              <a:tabLst>
                <a:tab pos="240677" algn="l"/>
                <a:tab pos="457223" algn="l"/>
              </a:tabLst>
            </a:pPr>
            <a:r>
              <a:rPr lang="en-GB" sz="2000" b="1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Six</a:t>
            </a:r>
            <a:r>
              <a:rPr lang="en-GB" sz="2000" b="1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>
                <a:solidFill>
                  <a:srgbClr val="467886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working groups</a:t>
            </a:r>
            <a:r>
              <a:rPr lang="en-GB" sz="2000" b="1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co-creating activities, campaigns and resources</a:t>
            </a:r>
            <a:r>
              <a:rPr lang="en-GB" sz="2000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every educational stage. Covering Early Years, Primary, Secondary, Further Education, SEND and Alternative Provision, with a combined membership of over 60 educators. </a:t>
            </a:r>
            <a:endParaRPr lang="en-GB" sz="200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E333313-731D-9113-6119-750E0F2D090C}"/>
              </a:ext>
            </a:extLst>
          </p:cNvPr>
          <p:cNvSpPr txBox="1"/>
          <p:nvPr/>
        </p:nvSpPr>
        <p:spPr>
          <a:xfrm>
            <a:off x="6698377" y="1469985"/>
            <a:ext cx="4968904" cy="2273300"/>
          </a:xfrm>
          <a:prstGeom prst="rect">
            <a:avLst/>
          </a:prstGeom>
        </p:spPr>
        <p:txBody>
          <a:bodyPr vert="horz" wrap="square" lIns="0" tIns="30480" rIns="0" bIns="0" rtlCol="0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17" indent="-342917" defTabSz="914446">
              <a:buClr>
                <a:srgbClr val="002060"/>
              </a:buClr>
              <a:buFont typeface="Wingdings 2" panose="05020102010507070707" pitchFamily="18" charset="2"/>
              <a:buChar char=""/>
              <a:tabLst>
                <a:tab pos="240677" algn="l"/>
                <a:tab pos="457223" algn="l"/>
              </a:tabLst>
            </a:pPr>
            <a:r>
              <a:rPr lang="en-GB" sz="2000" b="1" dirty="0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 age-specific subject </a:t>
            </a:r>
            <a:r>
              <a:rPr lang="en-GB" sz="2000" b="1" u="sng" dirty="0">
                <a:solidFill>
                  <a:srgbClr val="467886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resource packs</a:t>
            </a:r>
            <a:r>
              <a:rPr lang="en-GB" sz="2000" b="1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co-designed by 40+ teachers and LU academics</a:t>
            </a:r>
            <a:r>
              <a:rPr lang="en-GB" sz="2000" dirty="0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linking place and sustainability to National Curriculum objectives. These are supported by a further 130+ resources created to help educators in translating this work into the classroom. </a:t>
            </a:r>
            <a:endParaRPr lang="en-GB" sz="20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tabLst>
                <a:tab pos="240677" algn="l"/>
              </a:tabLst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20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17" indent="-342917" defTabSz="914446">
              <a:spcAft>
                <a:spcPts val="800"/>
              </a:spcAft>
              <a:buClr>
                <a:srgbClr val="002060"/>
              </a:buClr>
              <a:buFont typeface="Wingdings 2" panose="05020102010507070707" pitchFamily="18" charset="2"/>
              <a:buChar char=""/>
              <a:tabLst>
                <a:tab pos="240677" algn="l"/>
                <a:tab pos="457223" algn="l"/>
              </a:tabLst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 annual conferences, with </a:t>
            </a:r>
            <a:r>
              <a:rPr lang="en-GB" sz="2000" b="1" dirty="0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200+ educators</a:t>
            </a:r>
            <a:r>
              <a:rPr lang="en-GB" sz="2000" dirty="0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gathering for knowledge exchange, network development and training. 2025 conference in collaboration with</a:t>
            </a:r>
            <a:r>
              <a:rPr lang="en-GB" sz="2000" u="sng" dirty="0">
                <a:solidFill>
                  <a:srgbClr val="467886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 </a:t>
            </a:r>
            <a:r>
              <a:rPr lang="en-GB" sz="2000" i="1" u="sng" dirty="0">
                <a:solidFill>
                  <a:srgbClr val="467886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Let’s Go Zero,</a:t>
            </a:r>
            <a:r>
              <a:rPr lang="en-GB" sz="2000" i="1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i="1" u="sng" dirty="0">
                <a:solidFill>
                  <a:srgbClr val="467886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8"/>
              </a:rPr>
              <a:t>National Education Nature Park</a:t>
            </a:r>
            <a:r>
              <a:rPr lang="en-GB" sz="2000" i="1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GB" sz="2000" i="1" u="sng" dirty="0">
                <a:solidFill>
                  <a:srgbClr val="467886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9"/>
              </a:rPr>
              <a:t>Climate Ambassadors</a:t>
            </a:r>
            <a:r>
              <a:rPr lang="en-GB" sz="2000" i="1" u="sng" dirty="0">
                <a:solidFill>
                  <a:srgbClr val="467886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20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F20D95-F542-0B6C-8CB8-7294D45DFFE3}"/>
              </a:ext>
            </a:extLst>
          </p:cNvPr>
          <p:cNvSpPr txBox="1">
            <a:spLocks/>
          </p:cNvSpPr>
          <p:nvPr/>
        </p:nvSpPr>
        <p:spPr>
          <a:xfrm>
            <a:off x="3304179" y="393660"/>
            <a:ext cx="10515600" cy="1325563"/>
          </a:xfrm>
          <a:prstGeom prst="rect">
            <a:avLst/>
          </a:prstGeom>
        </p:spPr>
        <p:txBody>
          <a:bodyPr lIns="60960" tIns="30480" rIns="60960" bIns="30480" anchor="t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/>
            <a:r>
              <a:rPr lang="en-GB" sz="4800" dirty="0">
                <a:solidFill>
                  <a:srgbClr val="4EA72E">
                    <a:lumMod val="75000"/>
                  </a:srgbClr>
                </a:solidFill>
                <a:latin typeface="Aptos Black"/>
              </a:rPr>
              <a:t>Outcomes</a:t>
            </a:r>
            <a:r>
              <a:rPr lang="en-GB" sz="4800" dirty="0">
                <a:solidFill>
                  <a:srgbClr val="002060"/>
                </a:solidFill>
                <a:latin typeface="Aptos Black"/>
              </a:rPr>
              <a:t> to date</a:t>
            </a:r>
          </a:p>
        </p:txBody>
      </p:sp>
    </p:spTree>
    <p:extLst>
      <p:ext uri="{BB962C8B-B14F-4D97-AF65-F5344CB8AC3E}">
        <p14:creationId xmlns:p14="http://schemas.microsoft.com/office/powerpoint/2010/main" val="3696724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DCD463-5CD5-5DDC-C35C-FA6B49759D45}"/>
              </a:ext>
            </a:extLst>
          </p:cNvPr>
          <p:cNvSpPr/>
          <p:nvPr/>
        </p:nvSpPr>
        <p:spPr>
          <a:xfrm>
            <a:off x="0" y="1"/>
            <a:ext cx="12192000" cy="7038753"/>
          </a:xfrm>
          <a:prstGeom prst="rect">
            <a:avLst/>
          </a:prstGeom>
          <a:solidFill>
            <a:srgbClr val="EFF5FB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/>
            <a:endParaRPr lang="en-GB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3D44202C-DB9E-46EF-15AB-13BECCB27C42}"/>
              </a:ext>
            </a:extLst>
          </p:cNvPr>
          <p:cNvSpPr txBox="1"/>
          <p:nvPr/>
        </p:nvSpPr>
        <p:spPr>
          <a:xfrm>
            <a:off x="245996" y="1216638"/>
            <a:ext cx="5850004" cy="614995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23" defTabSz="914446">
              <a:lnSpc>
                <a:spcPct val="107000"/>
              </a:lnSpc>
            </a:pPr>
            <a:r>
              <a:rPr lang="en-GB" sz="20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342917" indent="-342917" defTabSz="914446">
              <a:lnSpc>
                <a:spcPct val="107000"/>
              </a:lnSpc>
              <a:buFont typeface="Wingdings 2" panose="05020102010507070707" pitchFamily="18" charset="2"/>
              <a:buChar char=""/>
              <a:tabLst>
                <a:tab pos="457223" algn="l"/>
              </a:tabLst>
            </a:pPr>
            <a:r>
              <a:rPr lang="en-GB" sz="2000" b="1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Community-Driven</a:t>
            </a:r>
            <a:endParaRPr lang="en-GB" sz="200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lnSpc>
                <a:spcPct val="107000"/>
              </a:lnSpc>
            </a:pPr>
            <a:r>
              <a:rPr lang="en-GB" sz="20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 educator-led movement comprised of teachers, early years practitioners, researchers and community leaders.</a:t>
            </a:r>
          </a:p>
          <a:p>
            <a:pPr marL="457223" defTabSz="914446">
              <a:lnSpc>
                <a:spcPct val="107000"/>
              </a:lnSpc>
            </a:pPr>
            <a:r>
              <a:rPr lang="en-GB" sz="20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342917" indent="-342917" defTabSz="914446">
              <a:lnSpc>
                <a:spcPct val="107000"/>
              </a:lnSpc>
              <a:buFont typeface="Wingdings 2" panose="05020102010507070707" pitchFamily="18" charset="2"/>
              <a:buChar char=""/>
              <a:tabLst>
                <a:tab pos="457223" algn="l"/>
              </a:tabLst>
            </a:pPr>
            <a:r>
              <a:rPr lang="en-GB" sz="2000" b="1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Sustainability &amp; Climate Action through </a:t>
            </a:r>
            <a:endParaRPr lang="en-GB" sz="200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lnSpc>
                <a:spcPct val="107000"/>
              </a:lnSpc>
            </a:pPr>
            <a:r>
              <a:rPr lang="en-GB" sz="2000" b="1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‘Head, Heart and Hands’</a:t>
            </a:r>
            <a:br>
              <a:rPr lang="en-GB" sz="2000" b="1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Equips students with knowledge (head), values (heart) and skills (hands) needed to build a sustainable future.</a:t>
            </a:r>
          </a:p>
          <a:p>
            <a:pPr marL="457223" defTabSz="914446">
              <a:lnSpc>
                <a:spcPct val="107000"/>
              </a:lnSpc>
            </a:pPr>
            <a:r>
              <a:rPr lang="en-GB" sz="20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342917" indent="-342917" defTabSz="914446">
              <a:lnSpc>
                <a:spcPct val="107000"/>
              </a:lnSpc>
              <a:buClr>
                <a:srgbClr val="002060"/>
              </a:buClr>
              <a:buFont typeface="Wingdings 2" panose="05020102010507070707" pitchFamily="18" charset="2"/>
              <a:buChar char=""/>
            </a:pPr>
            <a:r>
              <a:rPr lang="en-GB" sz="2000" b="1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Co-design Model</a:t>
            </a:r>
            <a:br>
              <a:rPr lang="en-GB" sz="2000" b="1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Educators and academics collaborate, creating </a:t>
            </a:r>
            <a:r>
              <a:rPr lang="en-GB" sz="2000">
                <a:solidFill>
                  <a:srgbClr val="196B24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evidence-informed, engaging, place-based </a:t>
            </a:r>
            <a:r>
              <a:rPr lang="en-GB" sz="2000" u="sng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/>
              </a:rPr>
              <a:t>resources</a:t>
            </a:r>
            <a:r>
              <a:rPr lang="en-GB" sz="20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457223" defTabSz="914446">
              <a:lnSpc>
                <a:spcPct val="107000"/>
              </a:lnSpc>
            </a:pPr>
            <a:r>
              <a:rPr lang="en-GB" sz="8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10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lnSpc>
                <a:spcPct val="107000"/>
              </a:lnSpc>
            </a:pPr>
            <a:r>
              <a:rPr lang="en-GB" sz="11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457223" defTabSz="914446">
              <a:lnSpc>
                <a:spcPct val="107000"/>
              </a:lnSpc>
            </a:pPr>
            <a:r>
              <a:rPr lang="en-GB" sz="11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457223" algn="just" defTabSz="914446">
              <a:lnSpc>
                <a:spcPct val="107000"/>
              </a:lnSpc>
            </a:pPr>
            <a:r>
              <a:rPr lang="en-GB" sz="11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457223" algn="just" defTabSz="914446"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D96291CC-A221-27DA-51E5-55319B836E15}"/>
              </a:ext>
            </a:extLst>
          </p:cNvPr>
          <p:cNvSpPr txBox="1"/>
          <p:nvPr/>
        </p:nvSpPr>
        <p:spPr>
          <a:xfrm>
            <a:off x="6204032" y="989454"/>
            <a:ext cx="5741974" cy="5685666"/>
          </a:xfrm>
          <a:prstGeom prst="rect">
            <a:avLst/>
          </a:prstGeom>
        </p:spPr>
        <p:txBody>
          <a:bodyPr vert="horz" wrap="square" lIns="0" tIns="30480" rIns="0" bIns="0" rtlCol="0">
            <a:no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23" defTabSz="914446">
              <a:lnSpc>
                <a:spcPct val="107000"/>
              </a:lnSpc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457223" defTabSz="914446">
              <a:lnSpc>
                <a:spcPct val="107000"/>
              </a:lnSpc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342917" indent="-342917" defTabSz="914446">
              <a:lnSpc>
                <a:spcPct val="107000"/>
              </a:lnSpc>
              <a:buFont typeface="Wingdings 2" panose="05020102010507070707" pitchFamily="18" charset="2"/>
              <a:buChar char=""/>
              <a:tabLst>
                <a:tab pos="457223" algn="l"/>
              </a:tabLst>
            </a:pPr>
            <a:r>
              <a:rPr lang="en-GB" sz="2000" b="1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Strength in the collective</a:t>
            </a:r>
            <a:endParaRPr lang="en-GB" sz="20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lnSpc>
                <a:spcPct val="107000"/>
              </a:lnSpc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Community governance representative of education broadly</a:t>
            </a:r>
          </a:p>
          <a:p>
            <a:pPr marL="457223" defTabSz="914446">
              <a:lnSpc>
                <a:spcPct val="107000"/>
              </a:lnSpc>
            </a:pPr>
            <a:endParaRPr lang="en-GB" sz="20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lnSpc>
                <a:spcPct val="107000"/>
              </a:lnSpc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342917" indent="-342917" defTabSz="914446">
              <a:lnSpc>
                <a:spcPct val="107000"/>
              </a:lnSpc>
              <a:buFont typeface="Wingdings 2" panose="05020102010507070707" pitchFamily="18" charset="2"/>
              <a:buChar char=""/>
              <a:tabLst>
                <a:tab pos="457223" algn="l"/>
              </a:tabLst>
            </a:pPr>
            <a:r>
              <a:rPr lang="en-GB" sz="2000" b="1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Celebrating Place</a:t>
            </a:r>
            <a:endParaRPr lang="en-GB" sz="20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lnSpc>
                <a:spcPct val="107000"/>
              </a:lnSpc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Emphasises the unique characteristics of the region, including people, natural environment, history, and future, making sustainability education relevant.</a:t>
            </a:r>
          </a:p>
          <a:p>
            <a:pPr marL="457223" defTabSz="914446">
              <a:lnSpc>
                <a:spcPct val="107000"/>
              </a:lnSpc>
            </a:pPr>
            <a:endParaRPr lang="en-GB" sz="20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17" indent="-342917" defTabSz="914446">
              <a:lnSpc>
                <a:spcPct val="107000"/>
              </a:lnSpc>
              <a:buFont typeface="Wingdings 2" panose="05020102010507070707" pitchFamily="18" charset="2"/>
              <a:buChar char=""/>
              <a:tabLst>
                <a:tab pos="457223" algn="l"/>
              </a:tabLst>
            </a:pPr>
            <a:r>
              <a:rPr lang="en-GB" sz="2000" b="1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Building Connections</a:t>
            </a:r>
            <a:endParaRPr lang="en-GB" sz="20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lnSpc>
                <a:spcPct val="107000"/>
              </a:lnSpc>
            </a:pPr>
            <a:r>
              <a:rPr lang="en-GB" sz="20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We aim to support connections between members of our community so that everyone knows where to go for support. </a:t>
            </a:r>
          </a:p>
          <a:p>
            <a:pPr marL="457223" defTabSz="914446">
              <a:lnSpc>
                <a:spcPct val="107000"/>
              </a:lnSpc>
            </a:pPr>
            <a:endParaRPr lang="en-GB" sz="20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lnSpc>
                <a:spcPct val="107000"/>
              </a:lnSpc>
            </a:pPr>
            <a:endParaRPr lang="en-GB" sz="11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23" defTabSz="914446">
              <a:lnSpc>
                <a:spcPts val="1200"/>
              </a:lnSpc>
              <a:spcAft>
                <a:spcPts val="800"/>
              </a:spcAft>
              <a:tabLst>
                <a:tab pos="240677" algn="l"/>
              </a:tabLst>
            </a:pPr>
            <a:r>
              <a:rPr lang="en-GB" sz="1100" spc="-10" dirty="0">
                <a:solidFill>
                  <a:srgbClr val="575756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03971D-44DD-4704-10FE-03E3C7A4657F}"/>
              </a:ext>
            </a:extLst>
          </p:cNvPr>
          <p:cNvSpPr txBox="1">
            <a:spLocks/>
          </p:cNvSpPr>
          <p:nvPr/>
        </p:nvSpPr>
        <p:spPr>
          <a:xfrm>
            <a:off x="3616611" y="425826"/>
            <a:ext cx="10515600" cy="1325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/>
            <a:r>
              <a:rPr lang="en-GB">
                <a:solidFill>
                  <a:srgbClr val="002060"/>
                </a:solidFill>
                <a:latin typeface="Aptos Black" panose="020B0004020202020204" pitchFamily="34" charset="0"/>
              </a:rPr>
              <a:t>Aims </a:t>
            </a:r>
            <a:r>
              <a:rPr lang="en-GB">
                <a:solidFill>
                  <a:srgbClr val="4EA72E">
                    <a:lumMod val="75000"/>
                  </a:srgbClr>
                </a:solidFill>
                <a:latin typeface="Aptos Black" panose="020B0004020202020204" pitchFamily="34" charset="0"/>
              </a:rPr>
              <a:t>and</a:t>
            </a:r>
            <a:r>
              <a:rPr lang="en-GB">
                <a:solidFill>
                  <a:srgbClr val="002060"/>
                </a:solidFill>
                <a:latin typeface="Aptos Black" panose="020B0004020202020204" pitchFamily="34" charset="0"/>
              </a:rPr>
              <a:t> Approach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9A5FF1-519E-F58B-202F-B4281D89AE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36" y="2735044"/>
            <a:ext cx="2901894" cy="4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6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8AAC95-3719-4BCD-B710-4160043D9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>
              <a:defRPr/>
            </a:pPr>
            <a:endParaRPr lang="en-US" sz="18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A6D7BA-50E4-42FE-A0E3-FC42B7EC4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2767723"/>
            <a:ext cx="3021543" cy="1532055"/>
          </a:xfrm>
          <a:custGeom>
            <a:avLst/>
            <a:gdLst>
              <a:gd name="connsiteX0" fmla="*/ 3021543 w 3021543"/>
              <a:gd name="connsiteY0" fmla="*/ 0 h 1532055"/>
              <a:gd name="connsiteX1" fmla="*/ 2963800 w 3021543"/>
              <a:gd name="connsiteY1" fmla="*/ 7730 h 1532055"/>
              <a:gd name="connsiteX2" fmla="*/ 2793803 w 3021543"/>
              <a:gd name="connsiteY2" fmla="*/ 25704 h 1532055"/>
              <a:gd name="connsiteX3" fmla="*/ 2414348 w 3021543"/>
              <a:gd name="connsiteY3" fmla="*/ 31695 h 1532055"/>
              <a:gd name="connsiteX4" fmla="*/ 2091558 w 3021543"/>
              <a:gd name="connsiteY4" fmla="*/ 29298 h 1532055"/>
              <a:gd name="connsiteX5" fmla="*/ 1645319 w 3021543"/>
              <a:gd name="connsiteY5" fmla="*/ 30497 h 1532055"/>
              <a:gd name="connsiteX6" fmla="*/ 1243602 w 3021543"/>
              <a:gd name="connsiteY6" fmla="*/ 64048 h 1532055"/>
              <a:gd name="connsiteX7" fmla="*/ 753851 w 3021543"/>
              <a:gd name="connsiteY7" fmla="*/ 61651 h 1532055"/>
              <a:gd name="connsiteX8" fmla="*/ 465465 w 3021543"/>
              <a:gd name="connsiteY8" fmla="*/ 123960 h 1532055"/>
              <a:gd name="connsiteX9" fmla="*/ 546416 w 3021543"/>
              <a:gd name="connsiteY9" fmla="*/ 145529 h 1532055"/>
              <a:gd name="connsiteX10" fmla="*/ 689091 w 3021543"/>
              <a:gd name="connsiteY10" fmla="*/ 192260 h 1532055"/>
              <a:gd name="connsiteX11" fmla="*/ 704269 w 3021543"/>
              <a:gd name="connsiteY11" fmla="*/ 222217 h 1532055"/>
              <a:gd name="connsiteX12" fmla="*/ 683020 w 3021543"/>
              <a:gd name="connsiteY12" fmla="*/ 236595 h 1532055"/>
              <a:gd name="connsiteX13" fmla="*/ 621295 w 3021543"/>
              <a:gd name="connsiteY13" fmla="*/ 264155 h 1532055"/>
              <a:gd name="connsiteX14" fmla="*/ 848968 w 3021543"/>
              <a:gd name="connsiteY14" fmla="*/ 304896 h 1532055"/>
              <a:gd name="connsiteX15" fmla="*/ 768018 w 3021543"/>
              <a:gd name="connsiteY15" fmla="*/ 330059 h 1532055"/>
              <a:gd name="connsiteX16" fmla="*/ 684032 w 3021543"/>
              <a:gd name="connsiteY16" fmla="*/ 348032 h 1532055"/>
              <a:gd name="connsiteX17" fmla="*/ 592962 w 3021543"/>
              <a:gd name="connsiteY17" fmla="*/ 361213 h 1532055"/>
              <a:gd name="connsiteX18" fmla="*/ 509988 w 3021543"/>
              <a:gd name="connsiteY18" fmla="*/ 387575 h 1532055"/>
              <a:gd name="connsiteX19" fmla="*/ 726531 w 3021543"/>
              <a:gd name="connsiteY19" fmla="*/ 398359 h 1532055"/>
              <a:gd name="connsiteX20" fmla="*/ 614212 w 3021543"/>
              <a:gd name="connsiteY20" fmla="*/ 422324 h 1532055"/>
              <a:gd name="connsiteX21" fmla="*/ 522131 w 3021543"/>
              <a:gd name="connsiteY21" fmla="*/ 453478 h 1532055"/>
              <a:gd name="connsiteX22" fmla="*/ 457370 w 3021543"/>
              <a:gd name="connsiteY22" fmla="*/ 467857 h 1532055"/>
              <a:gd name="connsiteX23" fmla="*/ 388562 w 3021543"/>
              <a:gd name="connsiteY23" fmla="*/ 471452 h 1532055"/>
              <a:gd name="connsiteX24" fmla="*/ 372372 w 3021543"/>
              <a:gd name="connsiteY24" fmla="*/ 494218 h 1532055"/>
              <a:gd name="connsiteX25" fmla="*/ 393622 w 3021543"/>
              <a:gd name="connsiteY25" fmla="*/ 518184 h 1532055"/>
              <a:gd name="connsiteX26" fmla="*/ 426002 w 3021543"/>
              <a:gd name="connsiteY26" fmla="*/ 520580 h 1532055"/>
              <a:gd name="connsiteX27" fmla="*/ 619271 w 3021543"/>
              <a:gd name="connsiteY27" fmla="*/ 526571 h 1532055"/>
              <a:gd name="connsiteX28" fmla="*/ 0 w 3021543"/>
              <a:gd name="connsiteY28" fmla="*/ 579294 h 1532055"/>
              <a:gd name="connsiteX29" fmla="*/ 83986 w 3021543"/>
              <a:gd name="connsiteY29" fmla="*/ 611647 h 1532055"/>
              <a:gd name="connsiteX30" fmla="*/ 112319 w 3021543"/>
              <a:gd name="connsiteY30" fmla="*/ 700317 h 1532055"/>
              <a:gd name="connsiteX31" fmla="*/ 215531 w 3021543"/>
              <a:gd name="connsiteY31" fmla="*/ 750643 h 1532055"/>
              <a:gd name="connsiteX32" fmla="*/ 282315 w 3021543"/>
              <a:gd name="connsiteY32" fmla="*/ 768617 h 1532055"/>
              <a:gd name="connsiteX33" fmla="*/ 435109 w 3021543"/>
              <a:gd name="connsiteY33" fmla="*/ 794979 h 1532055"/>
              <a:gd name="connsiteX34" fmla="*/ 457370 w 3021543"/>
              <a:gd name="connsiteY34" fmla="*/ 838116 h 1532055"/>
              <a:gd name="connsiteX35" fmla="*/ 476596 w 3021543"/>
              <a:gd name="connsiteY35" fmla="*/ 886046 h 1532055"/>
              <a:gd name="connsiteX36" fmla="*/ 517071 w 3021543"/>
              <a:gd name="connsiteY36" fmla="*/ 917200 h 1532055"/>
              <a:gd name="connsiteX37" fmla="*/ 202377 w 3021543"/>
              <a:gd name="connsiteY37" fmla="*/ 912407 h 1532055"/>
              <a:gd name="connsiteX38" fmla="*/ 557546 w 3021543"/>
              <a:gd name="connsiteY38" fmla="*/ 1013060 h 1532055"/>
              <a:gd name="connsiteX39" fmla="*/ 526178 w 3021543"/>
              <a:gd name="connsiteY39" fmla="*/ 1052602 h 1532055"/>
              <a:gd name="connsiteX40" fmla="*/ 720459 w 3021543"/>
              <a:gd name="connsiteY40" fmla="*/ 1106523 h 1532055"/>
              <a:gd name="connsiteX41" fmla="*/ 616236 w 3021543"/>
              <a:gd name="connsiteY41" fmla="*/ 1112514 h 1532055"/>
              <a:gd name="connsiteX42" fmla="*/ 1222353 w 3021543"/>
              <a:gd name="connsiteY42" fmla="*/ 1337785 h 1532055"/>
              <a:gd name="connsiteX43" fmla="*/ 2087511 w 3021543"/>
              <a:gd name="connsiteY43" fmla="*/ 1500747 h 1532055"/>
              <a:gd name="connsiteX44" fmla="*/ 2425479 w 3021543"/>
              <a:gd name="connsiteY44" fmla="*/ 1531901 h 1532055"/>
              <a:gd name="connsiteX45" fmla="*/ 2809994 w 3021543"/>
              <a:gd name="connsiteY45" fmla="*/ 1522315 h 1532055"/>
              <a:gd name="connsiteX46" fmla="*/ 2953618 w 3021543"/>
              <a:gd name="connsiteY46" fmla="*/ 1512448 h 1532055"/>
              <a:gd name="connsiteX47" fmla="*/ 3021543 w 3021543"/>
              <a:gd name="connsiteY47" fmla="*/ 1502657 h 153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532055">
                <a:moveTo>
                  <a:pt x="3021543" y="0"/>
                </a:moveTo>
                <a:lnTo>
                  <a:pt x="2963800" y="7730"/>
                </a:lnTo>
                <a:cubicBezTo>
                  <a:pt x="2907134" y="14919"/>
                  <a:pt x="2850469" y="24506"/>
                  <a:pt x="2793803" y="25704"/>
                </a:cubicBezTo>
                <a:cubicBezTo>
                  <a:pt x="2667318" y="29298"/>
                  <a:pt x="2539821" y="20911"/>
                  <a:pt x="2414348" y="31695"/>
                </a:cubicBezTo>
                <a:cubicBezTo>
                  <a:pt x="2307089" y="41281"/>
                  <a:pt x="2198818" y="30497"/>
                  <a:pt x="2091558" y="29298"/>
                </a:cubicBezTo>
                <a:cubicBezTo>
                  <a:pt x="1942812" y="28100"/>
                  <a:pt x="1793053" y="19713"/>
                  <a:pt x="1645319" y="30497"/>
                </a:cubicBezTo>
                <a:cubicBezTo>
                  <a:pt x="1510738" y="38885"/>
                  <a:pt x="1376158" y="41281"/>
                  <a:pt x="1243602" y="64048"/>
                </a:cubicBezTo>
                <a:cubicBezTo>
                  <a:pt x="1079677" y="76030"/>
                  <a:pt x="916765" y="68841"/>
                  <a:pt x="753851" y="61651"/>
                </a:cubicBezTo>
                <a:cubicBezTo>
                  <a:pt x="653675" y="56858"/>
                  <a:pt x="554511" y="41281"/>
                  <a:pt x="465465" y="123960"/>
                </a:cubicBezTo>
                <a:cubicBezTo>
                  <a:pt x="489751" y="143132"/>
                  <a:pt x="519095" y="139537"/>
                  <a:pt x="546416" y="145529"/>
                </a:cubicBezTo>
                <a:cubicBezTo>
                  <a:pt x="594986" y="157511"/>
                  <a:pt x="643557" y="169493"/>
                  <a:pt x="689091" y="192260"/>
                </a:cubicBezTo>
                <a:cubicBezTo>
                  <a:pt x="699210" y="197053"/>
                  <a:pt x="708317" y="206639"/>
                  <a:pt x="704269" y="222217"/>
                </a:cubicBezTo>
                <a:cubicBezTo>
                  <a:pt x="701234" y="234199"/>
                  <a:pt x="691115" y="234199"/>
                  <a:pt x="683020" y="236595"/>
                </a:cubicBezTo>
                <a:cubicBezTo>
                  <a:pt x="664806" y="243785"/>
                  <a:pt x="642545" y="238992"/>
                  <a:pt x="621295" y="264155"/>
                </a:cubicBezTo>
                <a:cubicBezTo>
                  <a:pt x="702245" y="277336"/>
                  <a:pt x="780160" y="252172"/>
                  <a:pt x="848968" y="304896"/>
                </a:cubicBezTo>
                <a:cubicBezTo>
                  <a:pt x="823671" y="331257"/>
                  <a:pt x="795339" y="325266"/>
                  <a:pt x="768018" y="330059"/>
                </a:cubicBezTo>
                <a:cubicBezTo>
                  <a:pt x="739685" y="334852"/>
                  <a:pt x="712365" y="343240"/>
                  <a:pt x="684032" y="348032"/>
                </a:cubicBezTo>
                <a:cubicBezTo>
                  <a:pt x="653675" y="354023"/>
                  <a:pt x="623319" y="355222"/>
                  <a:pt x="592962" y="361213"/>
                </a:cubicBezTo>
                <a:cubicBezTo>
                  <a:pt x="567666" y="366006"/>
                  <a:pt x="540345" y="357618"/>
                  <a:pt x="509988" y="387575"/>
                </a:cubicBezTo>
                <a:cubicBezTo>
                  <a:pt x="584867" y="409143"/>
                  <a:pt x="652663" y="376790"/>
                  <a:pt x="726531" y="398359"/>
                </a:cubicBezTo>
                <a:cubicBezTo>
                  <a:pt x="683020" y="417531"/>
                  <a:pt x="647604" y="411539"/>
                  <a:pt x="614212" y="422324"/>
                </a:cubicBezTo>
                <a:cubicBezTo>
                  <a:pt x="583855" y="433108"/>
                  <a:pt x="547428" y="421126"/>
                  <a:pt x="522131" y="453478"/>
                </a:cubicBezTo>
                <a:cubicBezTo>
                  <a:pt x="502905" y="478641"/>
                  <a:pt x="482668" y="482236"/>
                  <a:pt x="457370" y="467857"/>
                </a:cubicBezTo>
                <a:cubicBezTo>
                  <a:pt x="435109" y="454676"/>
                  <a:pt x="410824" y="458271"/>
                  <a:pt x="388562" y="471452"/>
                </a:cubicBezTo>
                <a:cubicBezTo>
                  <a:pt x="380468" y="476245"/>
                  <a:pt x="372372" y="482236"/>
                  <a:pt x="372372" y="494218"/>
                </a:cubicBezTo>
                <a:cubicBezTo>
                  <a:pt x="372372" y="510994"/>
                  <a:pt x="382491" y="515787"/>
                  <a:pt x="393622" y="518184"/>
                </a:cubicBezTo>
                <a:cubicBezTo>
                  <a:pt x="403741" y="520580"/>
                  <a:pt x="415883" y="522977"/>
                  <a:pt x="426002" y="520580"/>
                </a:cubicBezTo>
                <a:cubicBezTo>
                  <a:pt x="490762" y="507399"/>
                  <a:pt x="554511" y="528968"/>
                  <a:pt x="619271" y="526571"/>
                </a:cubicBezTo>
                <a:cubicBezTo>
                  <a:pt x="415883" y="578096"/>
                  <a:pt x="210471" y="561321"/>
                  <a:pt x="0" y="579294"/>
                </a:cubicBezTo>
                <a:cubicBezTo>
                  <a:pt x="27321" y="615241"/>
                  <a:pt x="62737" y="585286"/>
                  <a:pt x="83986" y="611647"/>
                </a:cubicBezTo>
                <a:cubicBezTo>
                  <a:pt x="63748" y="666766"/>
                  <a:pt x="71844" y="696722"/>
                  <a:pt x="112319" y="700317"/>
                </a:cubicBezTo>
                <a:cubicBezTo>
                  <a:pt x="151782" y="703912"/>
                  <a:pt x="194281" y="684740"/>
                  <a:pt x="215531" y="750643"/>
                </a:cubicBezTo>
                <a:cubicBezTo>
                  <a:pt x="221602" y="771014"/>
                  <a:pt x="259042" y="765023"/>
                  <a:pt x="282315" y="768617"/>
                </a:cubicBezTo>
                <a:cubicBezTo>
                  <a:pt x="332909" y="777005"/>
                  <a:pt x="386539" y="768617"/>
                  <a:pt x="435109" y="794979"/>
                </a:cubicBezTo>
                <a:cubicBezTo>
                  <a:pt x="454335" y="804565"/>
                  <a:pt x="467489" y="811754"/>
                  <a:pt x="457370" y="838116"/>
                </a:cubicBezTo>
                <a:cubicBezTo>
                  <a:pt x="447252" y="865675"/>
                  <a:pt x="460406" y="875261"/>
                  <a:pt x="476596" y="886046"/>
                </a:cubicBezTo>
                <a:cubicBezTo>
                  <a:pt x="488739" y="894433"/>
                  <a:pt x="506953" y="892037"/>
                  <a:pt x="517071" y="917200"/>
                </a:cubicBezTo>
                <a:cubicBezTo>
                  <a:pt x="410824" y="913605"/>
                  <a:pt x="307612" y="893235"/>
                  <a:pt x="202377" y="912407"/>
                </a:cubicBezTo>
                <a:cubicBezTo>
                  <a:pt x="317731" y="960337"/>
                  <a:pt x="444216" y="957940"/>
                  <a:pt x="557546" y="1013060"/>
                </a:cubicBezTo>
                <a:cubicBezTo>
                  <a:pt x="553499" y="1032232"/>
                  <a:pt x="527190" y="1023844"/>
                  <a:pt x="526178" y="1052602"/>
                </a:cubicBezTo>
                <a:cubicBezTo>
                  <a:pt x="585879" y="1082558"/>
                  <a:pt x="657723" y="1062188"/>
                  <a:pt x="720459" y="1106523"/>
                </a:cubicBezTo>
                <a:cubicBezTo>
                  <a:pt x="684032" y="1126893"/>
                  <a:pt x="650640" y="1093342"/>
                  <a:pt x="616236" y="1112514"/>
                </a:cubicBezTo>
                <a:cubicBezTo>
                  <a:pt x="627367" y="1141273"/>
                  <a:pt x="1131283" y="1318613"/>
                  <a:pt x="1222353" y="1337785"/>
                </a:cubicBezTo>
                <a:cubicBezTo>
                  <a:pt x="1407527" y="1377327"/>
                  <a:pt x="1940788" y="1477980"/>
                  <a:pt x="2087511" y="1500747"/>
                </a:cubicBezTo>
                <a:cubicBezTo>
                  <a:pt x="2200841" y="1517522"/>
                  <a:pt x="2313160" y="1530703"/>
                  <a:pt x="2425479" y="1531901"/>
                </a:cubicBezTo>
                <a:cubicBezTo>
                  <a:pt x="2553988" y="1533099"/>
                  <a:pt x="2681485" y="1527108"/>
                  <a:pt x="2809994" y="1522315"/>
                </a:cubicBezTo>
                <a:cubicBezTo>
                  <a:pt x="2858058" y="1520518"/>
                  <a:pt x="2905933" y="1517372"/>
                  <a:pt x="2953618" y="1512448"/>
                </a:cubicBezTo>
                <a:lnTo>
                  <a:pt x="3021543" y="1502657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defRPr/>
            </a:pPr>
            <a:endParaRPr lang="en-US" sz="18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608CF1-04F8-A7D5-8292-62A985A30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78" y="838200"/>
            <a:ext cx="2842846" cy="533876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Our key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19BDE-3255-B5B0-1DAD-503E5FE8A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372" y="1"/>
            <a:ext cx="7998279" cy="6857999"/>
          </a:xfr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We need </a:t>
            </a:r>
            <a:r>
              <a:rPr lang="en-GB" sz="2400" b="1" dirty="0"/>
              <a:t>more than just facts </a:t>
            </a:r>
            <a:r>
              <a:rPr lang="en-GB" sz="2400" dirty="0"/>
              <a:t>and information about the environment and sustainability – we need increased awareness, critical thinkers, problem-solvers and decision makers.</a:t>
            </a:r>
          </a:p>
          <a:p>
            <a:r>
              <a:rPr lang="en-GB" sz="2400" dirty="0"/>
              <a:t>Education prepares children and young people to be </a:t>
            </a:r>
            <a:r>
              <a:rPr lang="en-GB" sz="2400" b="1" dirty="0"/>
              <a:t>responsible citizens</a:t>
            </a:r>
            <a:r>
              <a:rPr lang="en-GB" sz="2400" dirty="0"/>
              <a:t>, allowing them to face climate change with a strong set of values which they can defend and can guide their decisions.</a:t>
            </a:r>
          </a:p>
          <a:p>
            <a:r>
              <a:rPr lang="en-GB" sz="2400" dirty="0"/>
              <a:t>Through </a:t>
            </a:r>
            <a:r>
              <a:rPr lang="en-GB" sz="2400" b="1" dirty="0"/>
              <a:t>Head, Heart, Hands</a:t>
            </a:r>
            <a:r>
              <a:rPr lang="en-GB" sz="2400" dirty="0"/>
              <a:t>, we can develop knowledge, skills, behaviours, attitudes and values to help them cope with a changing world.</a:t>
            </a:r>
          </a:p>
          <a:p>
            <a:r>
              <a:rPr lang="en-GB" sz="2400" dirty="0"/>
              <a:t>This needs to run </a:t>
            </a:r>
            <a:r>
              <a:rPr lang="en-GB" sz="2400" b="1" dirty="0"/>
              <a:t>across all subjects</a:t>
            </a:r>
            <a:r>
              <a:rPr lang="en-GB" sz="2400" dirty="0"/>
              <a:t> and throughout </a:t>
            </a:r>
            <a:r>
              <a:rPr lang="en-GB" sz="2400" b="1" dirty="0"/>
              <a:t>their whole education</a:t>
            </a:r>
            <a:r>
              <a:rPr lang="en-GB" sz="2400" dirty="0"/>
              <a:t>, from their first experiences of awe and wonder as a child through to engaging with challenging and relevant problems as adolescents.</a:t>
            </a:r>
          </a:p>
          <a:p>
            <a:r>
              <a:rPr lang="en-GB" sz="2400" dirty="0"/>
              <a:t>Through </a:t>
            </a:r>
            <a:r>
              <a:rPr lang="en-GB" sz="2400" b="1" dirty="0"/>
              <a:t>taking action</a:t>
            </a:r>
            <a:r>
              <a:rPr lang="en-GB" sz="2400" dirty="0"/>
              <a:t>, we can challenge eco-anxiety and move towards personal and systemic </a:t>
            </a:r>
            <a:r>
              <a:rPr lang="en-GB" sz="2400" b="1" dirty="0"/>
              <a:t>transformation</a:t>
            </a:r>
            <a:r>
              <a:rPr lang="en-GB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43320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d Hands Heart for teens | Practical Pages">
            <a:extLst>
              <a:ext uri="{FF2B5EF4-FFF2-40B4-BE49-F238E27FC236}">
                <a16:creationId xmlns:a16="http://schemas.microsoft.com/office/drawing/2014/main" id="{22E49EA0-3FC5-CDAC-7339-814AB3E97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65" y="3096528"/>
            <a:ext cx="38100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34BE2E-2638-D78F-0074-4B910F5CF675}"/>
              </a:ext>
            </a:extLst>
          </p:cNvPr>
          <p:cNvSpPr/>
          <p:nvPr/>
        </p:nvSpPr>
        <p:spPr>
          <a:xfrm>
            <a:off x="4613188" y="1070918"/>
            <a:ext cx="3120082" cy="1163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Developing knowledge linked to NC subjects, place and the environment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58F15AA-1758-2AF3-5E1E-5C8E2ACC78C7}"/>
              </a:ext>
            </a:extLst>
          </p:cNvPr>
          <p:cNvSpPr/>
          <p:nvPr/>
        </p:nvSpPr>
        <p:spPr>
          <a:xfrm>
            <a:off x="586944" y="3099486"/>
            <a:ext cx="3120082" cy="11635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>
              <a:defRPr/>
            </a:pPr>
            <a:r>
              <a:rPr lang="en-US" sz="1800">
                <a:solidFill>
                  <a:prstClr val="black"/>
                </a:solidFill>
                <a:latin typeface="Calibri" panose="020F0502020204030204"/>
                <a:cs typeface="Calibri"/>
              </a:rPr>
              <a:t>Developing positive values, moral, ethics, socio-emotional responses and a love for the Bay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C4FB7A-B6ED-71A6-05F2-E1F51CDE71A0}"/>
              </a:ext>
            </a:extLst>
          </p:cNvPr>
          <p:cNvSpPr/>
          <p:nvPr/>
        </p:nvSpPr>
        <p:spPr>
          <a:xfrm>
            <a:off x="8732106" y="3099486"/>
            <a:ext cx="3120082" cy="1163595"/>
          </a:xfrm>
          <a:prstGeom prst="roundRect">
            <a:avLst/>
          </a:prstGeom>
          <a:solidFill>
            <a:srgbClr val="EFF1D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Developing critical and creative skills and the ability to think about complex problems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C1ED0AB-C51C-7ECB-0AF4-E6CCB7DCA8DF}"/>
              </a:ext>
            </a:extLst>
          </p:cNvPr>
          <p:cNvSpPr/>
          <p:nvPr/>
        </p:nvSpPr>
        <p:spPr>
          <a:xfrm rot="1920000">
            <a:off x="2673031" y="4717501"/>
            <a:ext cx="1771136" cy="2265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01D34FE-8967-8859-8809-F555BFC6EA77}"/>
              </a:ext>
            </a:extLst>
          </p:cNvPr>
          <p:cNvSpPr/>
          <p:nvPr/>
        </p:nvSpPr>
        <p:spPr>
          <a:xfrm rot="8940000">
            <a:off x="8017328" y="4717500"/>
            <a:ext cx="1771136" cy="2265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A796B35-D3AB-4FFC-94EE-6FD940E39C94}"/>
              </a:ext>
            </a:extLst>
          </p:cNvPr>
          <p:cNvSpPr/>
          <p:nvPr/>
        </p:nvSpPr>
        <p:spPr>
          <a:xfrm rot="5400000">
            <a:off x="5854896" y="2555066"/>
            <a:ext cx="648731" cy="21624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2ABE8D-4657-CEF3-08E0-CE854C3B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69" y="136329"/>
            <a:ext cx="10515600" cy="1325563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>
                <a:solidFill>
                  <a:srgbClr val="0070C0"/>
                </a:solidFill>
                <a:latin typeface="Abadi" panose="020B0604020104020204" pitchFamily="34" charset="0"/>
              </a:rPr>
              <a:t>Head, </a:t>
            </a:r>
            <a:r>
              <a:rPr lang="en-GB" sz="4400" dirty="0">
                <a:solidFill>
                  <a:srgbClr val="00B050"/>
                </a:solidFill>
                <a:latin typeface="Abadi" panose="020B0604020104020204" pitchFamily="34" charset="0"/>
              </a:rPr>
              <a:t>Heart</a:t>
            </a:r>
            <a:r>
              <a:rPr lang="en-GB" sz="4400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 </a:t>
            </a:r>
            <a:r>
              <a:rPr lang="en-GB" sz="4400" dirty="0">
                <a:solidFill>
                  <a:srgbClr val="0070C0"/>
                </a:solidFill>
                <a:latin typeface="Abadi" panose="020B0604020104020204" pitchFamily="34" charset="0"/>
              </a:rPr>
              <a:t>and Hands </a:t>
            </a:r>
            <a:endParaRPr lang="en-GB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386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1692</Words>
  <Application>Microsoft Office PowerPoint</Application>
  <PresentationFormat>Widescreen</PresentationFormat>
  <Paragraphs>182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Abadi</vt:lpstr>
      <vt:lpstr>Aptos</vt:lpstr>
      <vt:lpstr>Aptos Black</vt:lpstr>
      <vt:lpstr>Aptos Display</vt:lpstr>
      <vt:lpstr>Arial</vt:lpstr>
      <vt:lpstr>Calibri</vt:lpstr>
      <vt:lpstr>Neue Haas Grotesk Text Pro</vt:lpstr>
      <vt:lpstr>Wingdings 2</vt:lpstr>
      <vt:lpstr>Office Theme</vt:lpstr>
      <vt:lpstr>1_Office Theme</vt:lpstr>
      <vt:lpstr>2_Office Theme</vt:lpstr>
      <vt:lpstr>3_Office Theme</vt:lpstr>
      <vt:lpstr>MBC Conference</vt:lpstr>
      <vt:lpstr>Aims for the session</vt:lpstr>
      <vt:lpstr>This is an  educator-led movement</vt:lpstr>
      <vt:lpstr>Educators empowering young people to become the change-makers our planet needs</vt:lpstr>
      <vt:lpstr>Weaving  sustainability &amp; place  into everyday practice</vt:lpstr>
      <vt:lpstr>PowerPoint Presentation</vt:lpstr>
      <vt:lpstr>PowerPoint Presentation</vt:lpstr>
      <vt:lpstr>Our key principles</vt:lpstr>
      <vt:lpstr>Head, Heart and Hands </vt:lpstr>
      <vt:lpstr>A publication for everyone</vt:lpstr>
      <vt:lpstr>Resources for each subject area</vt:lpstr>
      <vt:lpstr>Our Resources</vt:lpstr>
      <vt:lpstr>PowerPoint Presentation</vt:lpstr>
      <vt:lpstr>DfE Support: Initial steps</vt:lpstr>
      <vt:lpstr>Assessing your current provision</vt:lpstr>
      <vt:lpstr>Discussion</vt:lpstr>
      <vt:lpstr>Green Careers What are they?</vt:lpstr>
      <vt:lpstr>Drivers of career choice – careers with purpose</vt:lpstr>
      <vt:lpstr>MBC Green Passport: pedagogy</vt:lpstr>
      <vt:lpstr>MBC Green Passport: assessment</vt:lpstr>
      <vt:lpstr>MBC Green Passport: some of the topics</vt:lpstr>
      <vt:lpstr>Discussion</vt:lpstr>
      <vt:lpstr>Action Planning: Potential first steps</vt:lpstr>
      <vt:lpstr>Links to the other pillars – how can education support these</vt:lpstr>
    </vt:vector>
  </TitlesOfParts>
  <Company>Lancaster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Garrett, Bethan</dc:creator>
  <cp:lastModifiedBy>Garrett, Bethan</cp:lastModifiedBy>
  <cp:revision>9</cp:revision>
  <cp:lastPrinted>2025-07-01T13:38:50Z</cp:lastPrinted>
  <dcterms:created xsi:type="dcterms:W3CDTF">2025-06-09T10:11:53Z</dcterms:created>
  <dcterms:modified xsi:type="dcterms:W3CDTF">2025-09-01T11:01:35Z</dcterms:modified>
</cp:coreProperties>
</file>