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Archivo Black" panose="020B0604020202020204" charset="0"/>
      <p:regular r:id="rId7"/>
    </p:embeddedFont>
    <p:embeddedFont>
      <p:font typeface="Canva Sans Bold" panose="020B0604020202020204" charset="0"/>
      <p:regular r:id="rId8"/>
    </p:embeddedFont>
    <p:embeddedFont>
      <p:font typeface="Dosis" pitchFamily="2" charset="0"/>
      <p:regular r:id="rId9"/>
    </p:embeddedFont>
    <p:embeddedFont>
      <p:font typeface="Dosis Bold" charset="0"/>
      <p:regular r:id="rId10"/>
    </p:embeddedFont>
    <p:embeddedFont>
      <p:font typeface="Dosis Semi-Bold" panose="020B0604020202020204" charset="0"/>
      <p:regular r:id="rId11"/>
    </p:embeddedFont>
    <p:embeddedFont>
      <p:font typeface="League Spartan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6" autoAdjust="0"/>
    <p:restoredTop sz="86467" autoAdjust="0"/>
  </p:normalViewPr>
  <p:slideViewPr>
    <p:cSldViewPr>
      <p:cViewPr varScale="1">
        <p:scale>
          <a:sx n="52" d="100"/>
          <a:sy n="52" d="100"/>
        </p:scale>
        <p:origin x="36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svg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67" t="-10431" r="-2216" b="-1306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 descr="Title of document"/>
          <p:cNvGrpSpPr/>
          <p:nvPr/>
        </p:nvGrpSpPr>
        <p:grpSpPr>
          <a:xfrm>
            <a:off x="1996760" y="1967159"/>
            <a:ext cx="14294480" cy="5990982"/>
            <a:chOff x="0" y="0"/>
            <a:chExt cx="19059306" cy="7987976"/>
          </a:xfrm>
        </p:grpSpPr>
        <p:sp>
          <p:nvSpPr>
            <p:cNvPr id="4" name="Freeform 4"/>
            <p:cNvSpPr/>
            <p:nvPr/>
          </p:nvSpPr>
          <p:spPr>
            <a:xfrm rot="92033">
              <a:off x="273808" y="428159"/>
              <a:ext cx="18690996" cy="7310963"/>
            </a:xfrm>
            <a:custGeom>
              <a:avLst/>
              <a:gdLst/>
              <a:ahLst/>
              <a:cxnLst/>
              <a:rect l="l" t="t" r="r" b="b"/>
              <a:pathLst>
                <a:path w="18690996" h="7310963">
                  <a:moveTo>
                    <a:pt x="0" y="0"/>
                  </a:moveTo>
                  <a:lnTo>
                    <a:pt x="18690996" y="0"/>
                  </a:lnTo>
                  <a:lnTo>
                    <a:pt x="18690996" y="7310964"/>
                  </a:lnTo>
                  <a:lnTo>
                    <a:pt x="0" y="7310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60000"/>
              </a:blip>
              <a:stretch>
                <a:fillRect l="-1056" t="-10951" r="-105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 rot="92033">
              <a:off x="94502" y="248853"/>
              <a:ext cx="18690996" cy="7310963"/>
            </a:xfrm>
            <a:custGeom>
              <a:avLst/>
              <a:gdLst/>
              <a:ahLst/>
              <a:cxnLst/>
              <a:rect l="l" t="t" r="r" b="b"/>
              <a:pathLst>
                <a:path w="18690996" h="7310963">
                  <a:moveTo>
                    <a:pt x="0" y="0"/>
                  </a:moveTo>
                  <a:lnTo>
                    <a:pt x="18690996" y="0"/>
                  </a:lnTo>
                  <a:lnTo>
                    <a:pt x="18690996" y="7310964"/>
                  </a:lnTo>
                  <a:lnTo>
                    <a:pt x="0" y="73109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056" t="-10951" r="-105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51246">
            <a:off x="-2552417" y="-2884738"/>
            <a:ext cx="5104835" cy="5104835"/>
          </a:xfrm>
          <a:custGeom>
            <a:avLst/>
            <a:gdLst/>
            <a:ahLst/>
            <a:cxnLst/>
            <a:rect l="l" t="t" r="r" b="b"/>
            <a:pathLst>
              <a:path w="5104835" h="5104835">
                <a:moveTo>
                  <a:pt x="0" y="0"/>
                </a:moveTo>
                <a:lnTo>
                  <a:pt x="5104834" y="0"/>
                </a:lnTo>
                <a:lnTo>
                  <a:pt x="5104834" y="5104835"/>
                </a:lnTo>
                <a:lnTo>
                  <a:pt x="0" y="51048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700000">
            <a:off x="10542936" y="940005"/>
            <a:ext cx="1103359" cy="1581877"/>
          </a:xfrm>
          <a:custGeom>
            <a:avLst/>
            <a:gdLst/>
            <a:ahLst/>
            <a:cxnLst/>
            <a:rect l="l" t="t" r="r" b="b"/>
            <a:pathLst>
              <a:path w="1103359" h="1581877">
                <a:moveTo>
                  <a:pt x="0" y="0"/>
                </a:moveTo>
                <a:lnTo>
                  <a:pt x="1103360" y="0"/>
                </a:lnTo>
                <a:lnTo>
                  <a:pt x="1103360" y="1581877"/>
                </a:lnTo>
                <a:lnTo>
                  <a:pt x="0" y="158187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4057876" flipH="1">
            <a:off x="5812381" y="445640"/>
            <a:ext cx="1394952" cy="2759798"/>
          </a:xfrm>
          <a:custGeom>
            <a:avLst/>
            <a:gdLst/>
            <a:ahLst/>
            <a:cxnLst/>
            <a:rect l="l" t="t" r="r" b="b"/>
            <a:pathLst>
              <a:path w="1394952" h="2759798">
                <a:moveTo>
                  <a:pt x="1394952" y="0"/>
                </a:moveTo>
                <a:lnTo>
                  <a:pt x="0" y="0"/>
                </a:lnTo>
                <a:lnTo>
                  <a:pt x="0" y="2759798"/>
                </a:lnTo>
                <a:lnTo>
                  <a:pt x="1394952" y="2759798"/>
                </a:lnTo>
                <a:lnTo>
                  <a:pt x="1394952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51246">
            <a:off x="15805535" y="8247789"/>
            <a:ext cx="5104835" cy="5104835"/>
          </a:xfrm>
          <a:custGeom>
            <a:avLst/>
            <a:gdLst/>
            <a:ahLst/>
            <a:cxnLst/>
            <a:rect l="l" t="t" r="r" b="b"/>
            <a:pathLst>
              <a:path w="5104835" h="5104835">
                <a:moveTo>
                  <a:pt x="0" y="0"/>
                </a:moveTo>
                <a:lnTo>
                  <a:pt x="5104835" y="0"/>
                </a:lnTo>
                <a:lnTo>
                  <a:pt x="5104835" y="5104835"/>
                </a:lnTo>
                <a:lnTo>
                  <a:pt x="0" y="510483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9323710" flipH="1">
            <a:off x="14168298" y="1887812"/>
            <a:ext cx="2182490" cy="2215726"/>
          </a:xfrm>
          <a:custGeom>
            <a:avLst/>
            <a:gdLst/>
            <a:ahLst/>
            <a:cxnLst/>
            <a:rect l="l" t="t" r="r" b="b"/>
            <a:pathLst>
              <a:path w="2182490" h="2215726">
                <a:moveTo>
                  <a:pt x="2182490" y="0"/>
                </a:moveTo>
                <a:lnTo>
                  <a:pt x="0" y="0"/>
                </a:lnTo>
                <a:lnTo>
                  <a:pt x="0" y="2215726"/>
                </a:lnTo>
                <a:lnTo>
                  <a:pt x="2182490" y="2215726"/>
                </a:lnTo>
                <a:lnTo>
                  <a:pt x="218249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4773" y="7725910"/>
            <a:ext cx="8284213" cy="1601953"/>
          </a:xfrm>
          <a:custGeom>
            <a:avLst/>
            <a:gdLst/>
            <a:ahLst/>
            <a:cxnLst/>
            <a:rect l="l" t="t" r="r" b="b"/>
            <a:pathLst>
              <a:path w="8284213" h="1601953">
                <a:moveTo>
                  <a:pt x="0" y="0"/>
                </a:moveTo>
                <a:lnTo>
                  <a:pt x="8284213" y="0"/>
                </a:lnTo>
                <a:lnTo>
                  <a:pt x="8284213" y="1601953"/>
                </a:lnTo>
                <a:lnTo>
                  <a:pt x="0" y="16019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8375" b="-3140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90631">
            <a:off x="14351463" y="6123093"/>
            <a:ext cx="3022508" cy="4114800"/>
          </a:xfrm>
          <a:custGeom>
            <a:avLst/>
            <a:gdLst/>
            <a:ahLst/>
            <a:cxnLst/>
            <a:rect l="l" t="t" r="r" b="b"/>
            <a:pathLst>
              <a:path w="3022508" h="4114800">
                <a:moveTo>
                  <a:pt x="0" y="0"/>
                </a:moveTo>
                <a:lnTo>
                  <a:pt x="3022508" y="0"/>
                </a:lnTo>
                <a:lnTo>
                  <a:pt x="30225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9614420" flipH="1" flipV="1">
            <a:off x="14190894" y="-1444231"/>
            <a:ext cx="4200691" cy="4451599"/>
          </a:xfrm>
          <a:custGeom>
            <a:avLst/>
            <a:gdLst/>
            <a:ahLst/>
            <a:cxnLst/>
            <a:rect l="l" t="t" r="r" b="b"/>
            <a:pathLst>
              <a:path w="4200691" h="4451599">
                <a:moveTo>
                  <a:pt x="4200691" y="4451600"/>
                </a:moveTo>
                <a:lnTo>
                  <a:pt x="0" y="4451600"/>
                </a:lnTo>
                <a:lnTo>
                  <a:pt x="0" y="0"/>
                </a:lnTo>
                <a:lnTo>
                  <a:pt x="4200691" y="0"/>
                </a:lnTo>
                <a:lnTo>
                  <a:pt x="4200691" y="445160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119414">
            <a:off x="621202" y="790183"/>
            <a:ext cx="2761367" cy="2353952"/>
          </a:xfrm>
          <a:custGeom>
            <a:avLst/>
            <a:gdLst/>
            <a:ahLst/>
            <a:cxnLst/>
            <a:rect l="l" t="t" r="r" b="b"/>
            <a:pathLst>
              <a:path w="2761367" h="2353952">
                <a:moveTo>
                  <a:pt x="0" y="0"/>
                </a:moveTo>
                <a:lnTo>
                  <a:pt x="2761368" y="0"/>
                </a:lnTo>
                <a:lnTo>
                  <a:pt x="2761368" y="2353952"/>
                </a:lnTo>
                <a:lnTo>
                  <a:pt x="0" y="235395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4867" y="7720412"/>
            <a:ext cx="2523354" cy="2535845"/>
          </a:xfrm>
          <a:custGeom>
            <a:avLst/>
            <a:gdLst/>
            <a:ahLst/>
            <a:cxnLst/>
            <a:rect l="l" t="t" r="r" b="b"/>
            <a:pathLst>
              <a:path w="2523354" h="2535845">
                <a:moveTo>
                  <a:pt x="0" y="0"/>
                </a:moveTo>
                <a:lnTo>
                  <a:pt x="2523353" y="0"/>
                </a:lnTo>
                <a:lnTo>
                  <a:pt x="2523353" y="2535845"/>
                </a:lnTo>
                <a:lnTo>
                  <a:pt x="0" y="253584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4060300" y="3894895"/>
            <a:ext cx="9729268" cy="4113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70"/>
              </a:lnSpc>
            </a:pPr>
            <a:r>
              <a:rPr lang="en-US" sz="10600" spc="-71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MBC Skills Portfolio</a:t>
            </a:r>
          </a:p>
          <a:p>
            <a:pPr algn="ctr">
              <a:lnSpc>
                <a:spcPts val="11494"/>
              </a:lnSpc>
            </a:pPr>
            <a:endParaRPr lang="en-US" sz="10600" spc="-71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34150" y="8094768"/>
            <a:ext cx="5219700" cy="778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Facilitators’ Guide</a:t>
            </a: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23C4844-7036-D0FB-EDCF-6C5AF95DAA5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dirty="0"/>
              <a:t>MBC Skills Portfolio: Facilitators’ guide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67" t="-10431" r="-2216" b="-1306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53850">
            <a:off x="405683" y="159833"/>
            <a:ext cx="7363085" cy="9734848"/>
          </a:xfrm>
          <a:custGeom>
            <a:avLst/>
            <a:gdLst/>
            <a:ahLst/>
            <a:cxnLst/>
            <a:rect l="l" t="t" r="r" b="b"/>
            <a:pathLst>
              <a:path w="7363085" h="9734848">
                <a:moveTo>
                  <a:pt x="0" y="0"/>
                </a:moveTo>
                <a:lnTo>
                  <a:pt x="7363085" y="0"/>
                </a:lnTo>
                <a:lnTo>
                  <a:pt x="7363085" y="9734848"/>
                </a:lnTo>
                <a:lnTo>
                  <a:pt x="0" y="973484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67723">
            <a:off x="3145348" y="366956"/>
            <a:ext cx="1575573" cy="1583373"/>
          </a:xfrm>
          <a:custGeom>
            <a:avLst/>
            <a:gdLst/>
            <a:ahLst/>
            <a:cxnLst/>
            <a:rect l="l" t="t" r="r" b="b"/>
            <a:pathLst>
              <a:path w="1575573" h="1583373">
                <a:moveTo>
                  <a:pt x="0" y="0"/>
                </a:moveTo>
                <a:lnTo>
                  <a:pt x="1575573" y="0"/>
                </a:lnTo>
                <a:lnTo>
                  <a:pt x="1575573" y="1583373"/>
                </a:lnTo>
                <a:lnTo>
                  <a:pt x="0" y="158337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 rot="-201036">
            <a:off x="1539679" y="2404038"/>
            <a:ext cx="5414677" cy="42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62"/>
              </a:lnSpc>
            </a:pPr>
            <a:r>
              <a:rPr lang="en-US" sz="3328" b="1" spc="-223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What is the MBC Skills Portfolio?</a:t>
            </a:r>
          </a:p>
        </p:txBody>
      </p:sp>
      <p:sp>
        <p:nvSpPr>
          <p:cNvPr id="6" name="TextBox 6"/>
          <p:cNvSpPr txBox="1"/>
          <p:nvPr/>
        </p:nvSpPr>
        <p:spPr>
          <a:xfrm rot="-173520">
            <a:off x="1713032" y="3133553"/>
            <a:ext cx="5823207" cy="7509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2"/>
              </a:lnSpc>
            </a:pPr>
            <a:r>
              <a:rPr lang="en-US" sz="26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This resource was co-designed by the </a:t>
            </a:r>
          </a:p>
          <a:p>
            <a:pPr algn="ctr">
              <a:lnSpc>
                <a:spcPts val="3212"/>
              </a:lnSpc>
            </a:pPr>
            <a:r>
              <a:rPr lang="en-US" sz="26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Morecambe Bay Curriculum </a:t>
            </a:r>
          </a:p>
          <a:p>
            <a:pPr algn="ctr">
              <a:lnSpc>
                <a:spcPts val="3212"/>
              </a:lnSpc>
            </a:pPr>
            <a:r>
              <a:rPr lang="en-US" sz="26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Alternative Provision working group of AP specialist educators. </a:t>
            </a:r>
          </a:p>
          <a:p>
            <a:pPr algn="ctr">
              <a:lnSpc>
                <a:spcPts val="3212"/>
              </a:lnSpc>
            </a:pPr>
            <a:endParaRPr lang="en-US" sz="2699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algn="l">
              <a:lnSpc>
                <a:spcPts val="3212"/>
              </a:lnSpc>
            </a:pPr>
            <a:r>
              <a:rPr lang="en-US" sz="26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The MBC Skills Portfolio is a two-level award designed for KS3 and KS4 students at schools and Alternative Provision centres. ​</a:t>
            </a:r>
          </a:p>
          <a:p>
            <a:pPr algn="l">
              <a:lnSpc>
                <a:spcPts val="3212"/>
              </a:lnSpc>
            </a:pPr>
            <a:endParaRPr lang="en-US" sz="2699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algn="l">
              <a:lnSpc>
                <a:spcPts val="3212"/>
              </a:lnSpc>
            </a:pPr>
            <a:r>
              <a:rPr lang="en-US" sz="26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It aims to develop essential skills for </a:t>
            </a:r>
          </a:p>
          <a:p>
            <a:pPr algn="l">
              <a:lnSpc>
                <a:spcPts val="3212"/>
              </a:lnSpc>
            </a:pPr>
            <a:r>
              <a:rPr lang="en-US" sz="26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post-16 education and employment </a:t>
            </a:r>
          </a:p>
          <a:p>
            <a:pPr algn="l">
              <a:lnSpc>
                <a:spcPts val="3212"/>
              </a:lnSpc>
            </a:pPr>
            <a:r>
              <a:rPr lang="en-US" sz="26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through practical, place-based, </a:t>
            </a:r>
          </a:p>
          <a:p>
            <a:pPr algn="l">
              <a:lnSpc>
                <a:spcPts val="3212"/>
              </a:lnSpc>
            </a:pPr>
            <a:r>
              <a:rPr lang="en-US" sz="26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outdoor learning activities, </a:t>
            </a:r>
          </a:p>
          <a:p>
            <a:pPr algn="l">
              <a:lnSpc>
                <a:spcPts val="3212"/>
              </a:lnSpc>
            </a:pPr>
            <a:r>
              <a:rPr lang="en-US" sz="26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following the head, heart, hands pedagogy.​</a:t>
            </a:r>
          </a:p>
          <a:p>
            <a:pPr algn="l">
              <a:lnSpc>
                <a:spcPts val="3793"/>
              </a:lnSpc>
            </a:pPr>
            <a:endParaRPr lang="en-US" sz="2699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algn="l">
              <a:lnSpc>
                <a:spcPts val="3793"/>
              </a:lnSpc>
            </a:pPr>
            <a:r>
              <a:rPr lang="en-US" sz="3188" b="1">
                <a:solidFill>
                  <a:srgbClr val="000000"/>
                </a:solidFill>
                <a:latin typeface="Dosis Semi-Bold"/>
                <a:ea typeface="Dosis Semi-Bold"/>
                <a:cs typeface="Dosis Semi-Bold"/>
                <a:sym typeface="Dosis Semi-Bold"/>
              </a:rPr>
              <a:t> </a:t>
            </a:r>
          </a:p>
          <a:p>
            <a:pPr algn="l">
              <a:lnSpc>
                <a:spcPts val="3793"/>
              </a:lnSpc>
            </a:pPr>
            <a:endParaRPr lang="en-US" sz="3188" b="1">
              <a:solidFill>
                <a:srgbClr val="000000"/>
              </a:solidFill>
              <a:latin typeface="Dosis Semi-Bold"/>
              <a:ea typeface="Dosis Semi-Bold"/>
              <a:cs typeface="Dosis Semi-Bold"/>
              <a:sym typeface="Dosis Semi-Bold"/>
            </a:endParaRPr>
          </a:p>
          <a:p>
            <a:pPr algn="l">
              <a:lnSpc>
                <a:spcPts val="3793"/>
              </a:lnSpc>
            </a:pPr>
            <a:endParaRPr lang="en-US" sz="3188" b="1">
              <a:solidFill>
                <a:srgbClr val="000000"/>
              </a:solidFill>
              <a:latin typeface="Dosis Semi-Bold"/>
              <a:ea typeface="Dosis Semi-Bold"/>
              <a:cs typeface="Dosis Semi-Bold"/>
              <a:sym typeface="Dosis Semi-Bold"/>
            </a:endParaRPr>
          </a:p>
        </p:txBody>
      </p:sp>
      <p:grpSp>
        <p:nvGrpSpPr>
          <p:cNvPr id="7" name="Group 7" descr="MBC pedagogy"/>
          <p:cNvGrpSpPr/>
          <p:nvPr/>
        </p:nvGrpSpPr>
        <p:grpSpPr>
          <a:xfrm>
            <a:off x="8662463" y="0"/>
            <a:ext cx="9375092" cy="8809399"/>
            <a:chOff x="0" y="0"/>
            <a:chExt cx="12500123" cy="1174586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00123" cy="11745865"/>
            </a:xfrm>
            <a:custGeom>
              <a:avLst/>
              <a:gdLst/>
              <a:ahLst/>
              <a:cxnLst/>
              <a:rect l="l" t="t" r="r" b="b"/>
              <a:pathLst>
                <a:path w="12500123" h="11745865">
                  <a:moveTo>
                    <a:pt x="0" y="0"/>
                  </a:moveTo>
                  <a:lnTo>
                    <a:pt x="12500123" y="0"/>
                  </a:lnTo>
                  <a:lnTo>
                    <a:pt x="12500123" y="11745865"/>
                  </a:lnTo>
                  <a:lnTo>
                    <a:pt x="0" y="117458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2442" b="-1825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954435" y="273044"/>
              <a:ext cx="10545688" cy="7139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164"/>
                </a:lnSpc>
              </a:pPr>
              <a:endParaRPr/>
            </a:p>
          </p:txBody>
        </p:sp>
        <p:sp>
          <p:nvSpPr>
            <p:cNvPr id="10" name="Freeform 10"/>
            <p:cNvSpPr/>
            <p:nvPr/>
          </p:nvSpPr>
          <p:spPr>
            <a:xfrm flipH="1">
              <a:off x="1663627" y="2960520"/>
              <a:ext cx="1611314" cy="1744532"/>
            </a:xfrm>
            <a:custGeom>
              <a:avLst/>
              <a:gdLst/>
              <a:ahLst/>
              <a:cxnLst/>
              <a:rect l="l" t="t" r="r" b="b"/>
              <a:pathLst>
                <a:path w="1611314" h="1744532">
                  <a:moveTo>
                    <a:pt x="1611313" y="0"/>
                  </a:moveTo>
                  <a:lnTo>
                    <a:pt x="0" y="0"/>
                  </a:lnTo>
                  <a:lnTo>
                    <a:pt x="0" y="1744533"/>
                  </a:lnTo>
                  <a:lnTo>
                    <a:pt x="1611313" y="1744533"/>
                  </a:lnTo>
                  <a:lnTo>
                    <a:pt x="1611313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954435" y="6673553"/>
              <a:ext cx="1409063" cy="1255347"/>
            </a:xfrm>
            <a:custGeom>
              <a:avLst/>
              <a:gdLst/>
              <a:ahLst/>
              <a:cxnLst/>
              <a:rect l="l" t="t" r="r" b="b"/>
              <a:pathLst>
                <a:path w="1409063" h="1255347">
                  <a:moveTo>
                    <a:pt x="0" y="0"/>
                  </a:moveTo>
                  <a:lnTo>
                    <a:pt x="1409063" y="0"/>
                  </a:lnTo>
                  <a:lnTo>
                    <a:pt x="1409063" y="1255347"/>
                  </a:lnTo>
                  <a:lnTo>
                    <a:pt x="0" y="1255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 flipH="1">
              <a:off x="1954435" y="8677320"/>
              <a:ext cx="1409063" cy="1638445"/>
            </a:xfrm>
            <a:custGeom>
              <a:avLst/>
              <a:gdLst/>
              <a:ahLst/>
              <a:cxnLst/>
              <a:rect l="l" t="t" r="r" b="b"/>
              <a:pathLst>
                <a:path w="1409063" h="1638445">
                  <a:moveTo>
                    <a:pt x="1409063" y="0"/>
                  </a:moveTo>
                  <a:lnTo>
                    <a:pt x="0" y="0"/>
                  </a:lnTo>
                  <a:lnTo>
                    <a:pt x="0" y="1638445"/>
                  </a:lnTo>
                  <a:lnTo>
                    <a:pt x="1409063" y="1638445"/>
                  </a:lnTo>
                  <a:lnTo>
                    <a:pt x="1409063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561048" y="848259"/>
              <a:ext cx="10939075" cy="16281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11"/>
                </a:lnSpc>
              </a:pPr>
              <a:r>
                <a:rPr lang="en-US" sz="3001" b="1" spc="-20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Morecambe Bay Curriculum takes an holistic approach to learning using the Head, Heart, Hands pedagogy: </a:t>
              </a:r>
            </a:p>
            <a:p>
              <a:pPr algn="ctr">
                <a:lnSpc>
                  <a:spcPts val="3211"/>
                </a:lnSpc>
              </a:pPr>
              <a:r>
                <a:rPr lang="en-US" sz="3001" b="1" spc="-20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​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607074" y="2428801"/>
              <a:ext cx="8893049" cy="3766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</a:pPr>
              <a:r>
                <a:rPr lang="en-US" sz="2699" b="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Head</a:t>
              </a:r>
              <a:r>
                <a:rPr lang="en-US" sz="26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; knowledge, understanding, cognition </a:t>
              </a:r>
            </a:p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(mental process of acquiring knowledge and understanding through thought, ​experience and senses) and critical thinking analysing information, evaluating evidence, reasoning, informed decision making).​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607074" y="6981821"/>
              <a:ext cx="8515803" cy="591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Heart</a:t>
              </a:r>
              <a:r>
                <a:rPr lang="en-US" sz="26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: values, care, connection and compassion.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641362" y="9177137"/>
              <a:ext cx="8858761" cy="5911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779"/>
                </a:lnSpc>
                <a:spcBef>
                  <a:spcPct val="0"/>
                </a:spcBef>
              </a:pPr>
              <a:r>
                <a:rPr lang="en-US" sz="2699" b="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Hands:</a:t>
              </a:r>
              <a:r>
                <a:rPr lang="en-US" sz="26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 application, actions, skills and participation​ </a:t>
              </a:r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0BBA4219-6D7D-D74D-EFCB-E0373CD6D6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dirty="0"/>
              <a:t>Explanations about MBC Skills portfolio and MBC pedagogy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01390" y="-166252"/>
            <a:ext cx="9345390" cy="8699709"/>
          </a:xfrm>
          <a:custGeom>
            <a:avLst/>
            <a:gdLst/>
            <a:ahLst/>
            <a:cxnLst/>
            <a:rect l="l" t="t" r="r" b="b"/>
            <a:pathLst>
              <a:path w="9345390" h="8699709">
                <a:moveTo>
                  <a:pt x="0" y="0"/>
                </a:moveTo>
                <a:lnTo>
                  <a:pt x="9345390" y="0"/>
                </a:lnTo>
                <a:lnTo>
                  <a:pt x="9345390" y="8699709"/>
                </a:lnTo>
                <a:lnTo>
                  <a:pt x="0" y="86997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 rot="-271606">
            <a:off x="1457392" y="2001386"/>
            <a:ext cx="6732454" cy="5187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6"/>
              </a:lnSpc>
            </a:pPr>
            <a:r>
              <a:rPr lang="en-US" sz="2854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</a:p>
          <a:p>
            <a:pPr algn="l">
              <a:lnSpc>
                <a:spcPts val="3996"/>
              </a:lnSpc>
            </a:pPr>
            <a:endParaRPr lang="en-US" sz="2854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algn="l">
              <a:lnSpc>
                <a:spcPts val="3716"/>
              </a:lnSpc>
            </a:pPr>
            <a:r>
              <a:rPr lang="en-US" sz="2654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MBC is an </a:t>
            </a:r>
            <a:r>
              <a:rPr lang="en-US" sz="2654" b="1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educator-led movement</a:t>
            </a:r>
            <a:r>
              <a:rPr lang="en-US" sz="2654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 and a </a:t>
            </a:r>
          </a:p>
          <a:p>
            <a:pPr algn="l">
              <a:lnSpc>
                <a:spcPts val="3716"/>
              </a:lnSpc>
            </a:pPr>
            <a:r>
              <a:rPr lang="en-US" sz="2654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cross-sector partnership supported by schools around the Bay, Lancaster University, Lancaster and Morecambe College, and University of Cumbria.</a:t>
            </a:r>
          </a:p>
          <a:p>
            <a:pPr algn="l">
              <a:lnSpc>
                <a:spcPts val="3716"/>
              </a:lnSpc>
              <a:spcBef>
                <a:spcPct val="0"/>
              </a:spcBef>
            </a:pPr>
            <a:r>
              <a:rPr lang="en-US" sz="2654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Together, through a </a:t>
            </a:r>
            <a:r>
              <a:rPr lang="en-US" sz="2654" b="1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community-curated, place-based approach </a:t>
            </a:r>
            <a:r>
              <a:rPr lang="en-US" sz="2654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to learning about sustainability,  we can transform education by empowering young people to become the change-makers and innovators our planet needs.</a:t>
            </a:r>
          </a:p>
        </p:txBody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57133" y="-418206"/>
            <a:ext cx="8590787" cy="10074484"/>
          </a:xfrm>
          <a:custGeom>
            <a:avLst/>
            <a:gdLst/>
            <a:ahLst/>
            <a:cxnLst/>
            <a:rect l="l" t="t" r="r" b="b"/>
            <a:pathLst>
              <a:path w="8590787" h="10074484">
                <a:moveTo>
                  <a:pt x="0" y="0"/>
                </a:moveTo>
                <a:lnTo>
                  <a:pt x="8590787" y="0"/>
                </a:lnTo>
                <a:lnTo>
                  <a:pt x="8590787" y="10074484"/>
                </a:lnTo>
                <a:lnTo>
                  <a:pt x="0" y="1007448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256296">
            <a:off x="3049562" y="710450"/>
            <a:ext cx="2124517" cy="2078664"/>
          </a:xfrm>
          <a:custGeom>
            <a:avLst/>
            <a:gdLst/>
            <a:ahLst/>
            <a:cxnLst/>
            <a:rect l="l" t="t" r="r" b="b"/>
            <a:pathLst>
              <a:path w="2124517" h="2078664">
                <a:moveTo>
                  <a:pt x="0" y="0"/>
                </a:moveTo>
                <a:lnTo>
                  <a:pt x="2124518" y="0"/>
                </a:lnTo>
                <a:lnTo>
                  <a:pt x="2124518" y="2078665"/>
                </a:lnTo>
                <a:lnTo>
                  <a:pt x="0" y="20786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1417" t="-13676" r="-12343" b="-1281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07172" y="7759218"/>
            <a:ext cx="3433416" cy="2291806"/>
          </a:xfrm>
          <a:custGeom>
            <a:avLst/>
            <a:gdLst/>
            <a:ahLst/>
            <a:cxnLst/>
            <a:rect l="l" t="t" r="r" b="b"/>
            <a:pathLst>
              <a:path w="3433416" h="2291806">
                <a:moveTo>
                  <a:pt x="0" y="0"/>
                </a:moveTo>
                <a:lnTo>
                  <a:pt x="3433417" y="0"/>
                </a:lnTo>
                <a:lnTo>
                  <a:pt x="3433417" y="2291805"/>
                </a:lnTo>
                <a:lnTo>
                  <a:pt x="0" y="22918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835864" y="7759218"/>
            <a:ext cx="3311966" cy="2291806"/>
          </a:xfrm>
          <a:custGeom>
            <a:avLst/>
            <a:gdLst/>
            <a:ahLst/>
            <a:cxnLst/>
            <a:rect l="l" t="t" r="r" b="b"/>
            <a:pathLst>
              <a:path w="3311966" h="2291806">
                <a:moveTo>
                  <a:pt x="0" y="0"/>
                </a:moveTo>
                <a:lnTo>
                  <a:pt x="3311966" y="0"/>
                </a:lnTo>
                <a:lnTo>
                  <a:pt x="3311966" y="2291805"/>
                </a:lnTo>
                <a:lnTo>
                  <a:pt x="0" y="229180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703" b="-1673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92163" y="7777036"/>
            <a:ext cx="4144690" cy="2273987"/>
          </a:xfrm>
          <a:custGeom>
            <a:avLst/>
            <a:gdLst/>
            <a:ahLst/>
            <a:cxnLst/>
            <a:rect l="l" t="t" r="r" b="b"/>
            <a:pathLst>
              <a:path w="4144690" h="2273987">
                <a:moveTo>
                  <a:pt x="0" y="0"/>
                </a:moveTo>
                <a:lnTo>
                  <a:pt x="4144690" y="0"/>
                </a:lnTo>
                <a:lnTo>
                  <a:pt x="4144690" y="2273987"/>
                </a:lnTo>
                <a:lnTo>
                  <a:pt x="0" y="227398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3350" t="-14914" b="-1058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5516" y="7676068"/>
            <a:ext cx="3689250" cy="2374955"/>
          </a:xfrm>
          <a:custGeom>
            <a:avLst/>
            <a:gdLst/>
            <a:ahLst/>
            <a:cxnLst/>
            <a:rect l="l" t="t" r="r" b="b"/>
            <a:pathLst>
              <a:path w="3689250" h="2374955">
                <a:moveTo>
                  <a:pt x="0" y="0"/>
                </a:moveTo>
                <a:lnTo>
                  <a:pt x="3689250" y="0"/>
                </a:lnTo>
                <a:lnTo>
                  <a:pt x="3689250" y="2374955"/>
                </a:lnTo>
                <a:lnTo>
                  <a:pt x="0" y="23749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05913" y="7597883"/>
            <a:ext cx="1915103" cy="2614475"/>
          </a:xfrm>
          <a:custGeom>
            <a:avLst/>
            <a:gdLst/>
            <a:ahLst/>
            <a:cxnLst/>
            <a:rect l="l" t="t" r="r" b="b"/>
            <a:pathLst>
              <a:path w="1915103" h="2614475">
                <a:moveTo>
                  <a:pt x="0" y="0"/>
                </a:moveTo>
                <a:lnTo>
                  <a:pt x="1915103" y="0"/>
                </a:lnTo>
                <a:lnTo>
                  <a:pt x="1915103" y="2614475"/>
                </a:lnTo>
                <a:lnTo>
                  <a:pt x="0" y="261447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0637616" y="1594093"/>
            <a:ext cx="6621684" cy="562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9"/>
              </a:lnSpc>
            </a:pPr>
            <a:r>
              <a:rPr lang="en-US" sz="3000" b="1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Join the MBC Community</a:t>
            </a:r>
          </a:p>
          <a:p>
            <a:pPr algn="ctr">
              <a:lnSpc>
                <a:spcPts val="3569"/>
              </a:lnSpc>
            </a:pPr>
            <a:endParaRPr lang="en-US" sz="3000" b="1">
              <a:solidFill>
                <a:srgbClr val="000000"/>
              </a:solidFill>
              <a:latin typeface="Dosis Bold"/>
              <a:ea typeface="Dosis Bold"/>
              <a:cs typeface="Dosis Bold"/>
              <a:sym typeface="Dosis Bold"/>
            </a:endParaRPr>
          </a:p>
          <a:p>
            <a:pPr algn="ctr">
              <a:lnSpc>
                <a:spcPts val="3569"/>
              </a:lnSpc>
            </a:pPr>
            <a:r>
              <a:rPr lang="en-US" sz="3000" b="1">
                <a:solidFill>
                  <a:srgbClr val="3AA41F"/>
                </a:solidFill>
                <a:latin typeface="Dosis Bold"/>
                <a:ea typeface="Dosis Bold"/>
                <a:cs typeface="Dosis Bold"/>
                <a:sym typeface="Dosis Bold"/>
              </a:rPr>
              <a:t>https://www.lancaster.ac.uk/morecambe-bay-curriculum/join-us/</a:t>
            </a:r>
          </a:p>
          <a:p>
            <a:pPr algn="ctr">
              <a:lnSpc>
                <a:spcPts val="3569"/>
              </a:lnSpc>
            </a:pPr>
            <a:endParaRPr lang="en-US" sz="3000" b="1">
              <a:solidFill>
                <a:srgbClr val="3AA41F"/>
              </a:solidFill>
              <a:latin typeface="Dosis Bold"/>
              <a:ea typeface="Dosis Bold"/>
              <a:cs typeface="Dosis Bold"/>
              <a:sym typeface="Dosis Bold"/>
            </a:endParaRPr>
          </a:p>
          <a:p>
            <a:pPr algn="l">
              <a:lnSpc>
                <a:spcPts val="3569"/>
              </a:lnSpc>
            </a:pPr>
            <a:r>
              <a:rPr lang="en-US" sz="3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This is a</a:t>
            </a:r>
            <a:r>
              <a:rPr lang="en-US" sz="3000" b="1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 FREE </a:t>
            </a:r>
            <a:r>
              <a:rPr lang="en-US" sz="30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membership, open to every teacher and education facillitator working around Morecambe Bay.</a:t>
            </a:r>
          </a:p>
          <a:p>
            <a:pPr algn="l">
              <a:lnSpc>
                <a:spcPts val="3569"/>
              </a:lnSpc>
            </a:pPr>
            <a:endParaRPr lang="en-US" sz="3000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  <a:p>
            <a:pPr algn="l">
              <a:lnSpc>
                <a:spcPts val="3213"/>
              </a:lnSpc>
              <a:spcBef>
                <a:spcPct val="0"/>
              </a:spcBef>
            </a:pPr>
            <a:r>
              <a:rPr lang="en-US" sz="270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Our catchment includes; Barrow and Furness, Westmorland and Lonsdale, Morecambe and Lunesdale, Lancaster and Fleetwood, Wyre and Preston North.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DE6F1EC-2817-B75C-DC8A-D660CF64B0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What is MBC? How to join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 txBox="1"/>
          <p:nvPr/>
        </p:nvSpPr>
        <p:spPr>
          <a:xfrm>
            <a:off x="5217699" y="250519"/>
            <a:ext cx="7355301" cy="6068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  <a:spcBef>
                <a:spcPct val="0"/>
              </a:spcBef>
            </a:pPr>
            <a:r>
              <a:rPr lang="en-US" sz="3699" b="1" dirty="0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How to Use the MBC Skills Portfolio</a:t>
            </a:r>
          </a:p>
        </p:txBody>
      </p:sp>
      <p:grpSp>
        <p:nvGrpSpPr>
          <p:cNvPr id="2" name="Group 2" descr="Text: Become an MBC member"/>
          <p:cNvGrpSpPr/>
          <p:nvPr/>
        </p:nvGrpSpPr>
        <p:grpSpPr>
          <a:xfrm>
            <a:off x="623430" y="1020046"/>
            <a:ext cx="6424044" cy="2714192"/>
            <a:chOff x="0" y="0"/>
            <a:chExt cx="8565392" cy="3618923"/>
          </a:xfrm>
        </p:grpSpPr>
        <p:sp>
          <p:nvSpPr>
            <p:cNvPr id="3" name="Freeform 3"/>
            <p:cNvSpPr/>
            <p:nvPr/>
          </p:nvSpPr>
          <p:spPr>
            <a:xfrm rot="-153850">
              <a:off x="68370" y="186918"/>
              <a:ext cx="8428651" cy="3245087"/>
            </a:xfrm>
            <a:custGeom>
              <a:avLst/>
              <a:gdLst/>
              <a:ahLst/>
              <a:cxnLst/>
              <a:rect l="l" t="t" r="r" b="b"/>
              <a:pathLst>
                <a:path w="8428651" h="3245087">
                  <a:moveTo>
                    <a:pt x="0" y="0"/>
                  </a:moveTo>
                  <a:lnTo>
                    <a:pt x="8428652" y="0"/>
                  </a:lnTo>
                  <a:lnTo>
                    <a:pt x="8428652" y="3245087"/>
                  </a:lnTo>
                  <a:lnTo>
                    <a:pt x="0" y="32450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2"/>
                  </a:ext>
                </a:extLst>
              </a:blip>
              <a:stretch>
                <a:fillRect t="-29604" r="-2330" b="-2218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 rot="-137889">
              <a:off x="1301281" y="855134"/>
              <a:ext cx="7226781" cy="1715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6" lvl="1" indent="-269873" algn="l">
                <a:lnSpc>
                  <a:spcPts val="3499"/>
                </a:lnSpc>
                <a:spcBef>
                  <a:spcPct val="0"/>
                </a:spcBef>
                <a:buAutoNum type="arabicPeriod"/>
              </a:pPr>
              <a:r>
                <a:rPr lang="en-US" sz="2499" b="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Become a member</a:t>
              </a:r>
              <a:r>
                <a:rPr lang="en-US" sz="24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 of the MBC.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https://www.lancaster.ac.uk/morecambe-bay-curriculum/join-us/</a:t>
              </a:r>
            </a:p>
          </p:txBody>
        </p:sp>
      </p:grpSp>
      <p:grpSp>
        <p:nvGrpSpPr>
          <p:cNvPr id="5" name="Group 5" descr="Access portfolio resources"/>
          <p:cNvGrpSpPr/>
          <p:nvPr/>
        </p:nvGrpSpPr>
        <p:grpSpPr>
          <a:xfrm>
            <a:off x="9592101" y="1277620"/>
            <a:ext cx="6869723" cy="2433815"/>
            <a:chOff x="57396" y="169890"/>
            <a:chExt cx="9159630" cy="3245087"/>
          </a:xfrm>
        </p:grpSpPr>
        <p:sp>
          <p:nvSpPr>
            <p:cNvPr id="6" name="Freeform 6"/>
            <p:cNvSpPr/>
            <p:nvPr/>
          </p:nvSpPr>
          <p:spPr>
            <a:xfrm rot="128404">
              <a:off x="57396" y="169890"/>
              <a:ext cx="9159630" cy="3245087"/>
            </a:xfrm>
            <a:custGeom>
              <a:avLst/>
              <a:gdLst/>
              <a:ahLst/>
              <a:cxnLst/>
              <a:rect l="l" t="t" r="r" b="b"/>
              <a:pathLst>
                <a:path w="8428651" h="3245087">
                  <a:moveTo>
                    <a:pt x="0" y="0"/>
                  </a:moveTo>
                  <a:lnTo>
                    <a:pt x="8428651" y="0"/>
                  </a:lnTo>
                  <a:lnTo>
                    <a:pt x="8428651" y="3245088"/>
                  </a:lnTo>
                  <a:lnTo>
                    <a:pt x="0" y="32450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9604" r="-2330" b="-2218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 rot="144166">
              <a:off x="1389680" y="563003"/>
              <a:ext cx="7718454" cy="17419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 dirty="0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2. Access the MBC Skills Portfolio resources</a:t>
              </a:r>
              <a:r>
                <a:rPr lang="en-US" sz="2499" dirty="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 </a:t>
              </a:r>
            </a:p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from the Morecambe Bay Curriculum Alternative Provision resource pages.</a:t>
              </a:r>
            </a:p>
          </p:txBody>
        </p:sp>
      </p:grpSp>
      <p:grpSp>
        <p:nvGrpSpPr>
          <p:cNvPr id="8" name="Group 8" descr="Facilitate the activities"/>
          <p:cNvGrpSpPr/>
          <p:nvPr/>
        </p:nvGrpSpPr>
        <p:grpSpPr>
          <a:xfrm>
            <a:off x="67102" y="3818382"/>
            <a:ext cx="9481953" cy="3518626"/>
            <a:chOff x="0" y="0"/>
            <a:chExt cx="12642605" cy="469150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185505" cy="4691501"/>
            </a:xfrm>
            <a:custGeom>
              <a:avLst/>
              <a:gdLst/>
              <a:ahLst/>
              <a:cxnLst/>
              <a:rect l="l" t="t" r="r" b="b"/>
              <a:pathLst>
                <a:path w="12185505" h="4691501">
                  <a:moveTo>
                    <a:pt x="0" y="0"/>
                  </a:moveTo>
                  <a:lnTo>
                    <a:pt x="12185505" y="0"/>
                  </a:lnTo>
                  <a:lnTo>
                    <a:pt x="12185505" y="4691501"/>
                  </a:lnTo>
                  <a:lnTo>
                    <a:pt x="0" y="46915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 t="-29604" r="-2330" b="-2218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863243" y="222648"/>
              <a:ext cx="10779362" cy="4135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 dirty="0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3. Facilitate the activities</a:t>
              </a:r>
            </a:p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Set up either a digital or paper-based copy of the portfolio </a:t>
              </a:r>
            </a:p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for each participating student. Provide it in the </a:t>
              </a:r>
            </a:p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best format and size appropriate for your students.</a:t>
              </a:r>
            </a:p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The chosen format must enable students to record their</a:t>
              </a:r>
            </a:p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progress, add evidence and reflections, read facilitators’ </a:t>
              </a:r>
            </a:p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dirty="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feedback and assessment.</a:t>
              </a:r>
            </a:p>
          </p:txBody>
        </p:sp>
      </p:grpSp>
      <p:grpSp>
        <p:nvGrpSpPr>
          <p:cNvPr id="11" name="Group 11" descr="How to organise and run the activities"/>
          <p:cNvGrpSpPr/>
          <p:nvPr/>
        </p:nvGrpSpPr>
        <p:grpSpPr>
          <a:xfrm>
            <a:off x="10666134" y="3747771"/>
            <a:ext cx="7250416" cy="2791459"/>
            <a:chOff x="116293" y="327256"/>
            <a:chExt cx="9667221" cy="3721945"/>
          </a:xfrm>
        </p:grpSpPr>
        <p:sp>
          <p:nvSpPr>
            <p:cNvPr id="12" name="Freeform 12"/>
            <p:cNvSpPr/>
            <p:nvPr/>
          </p:nvSpPr>
          <p:spPr>
            <a:xfrm rot="236054">
              <a:off x="116293" y="327256"/>
              <a:ext cx="9667221" cy="3721945"/>
            </a:xfrm>
            <a:custGeom>
              <a:avLst/>
              <a:gdLst/>
              <a:ahLst/>
              <a:cxnLst/>
              <a:rect l="l" t="t" r="r" b="b"/>
              <a:pathLst>
                <a:path w="9667221" h="3721945">
                  <a:moveTo>
                    <a:pt x="0" y="0"/>
                  </a:moveTo>
                  <a:lnTo>
                    <a:pt x="9667222" y="0"/>
                  </a:lnTo>
                  <a:lnTo>
                    <a:pt x="9667222" y="3721945"/>
                  </a:lnTo>
                  <a:lnTo>
                    <a:pt x="0" y="3721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t="-29604" r="-2330" b="-2218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 rot="234412">
              <a:off x="1635688" y="714387"/>
              <a:ext cx="7846105" cy="2937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55"/>
                </a:lnSpc>
              </a:pPr>
              <a:r>
                <a:rPr lang="en-US" sz="2467" b="1" dirty="0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4. </a:t>
              </a:r>
              <a:r>
                <a:rPr lang="en-US" sz="2467" b="1" dirty="0" err="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Organise</a:t>
              </a:r>
              <a:r>
                <a:rPr lang="en-US" sz="2467" b="1" dirty="0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 and run the activities </a:t>
              </a:r>
            </a:p>
            <a:p>
              <a:pPr algn="l">
                <a:lnSpc>
                  <a:spcPts val="3455"/>
                </a:lnSpc>
                <a:spcBef>
                  <a:spcPct val="0"/>
                </a:spcBef>
              </a:pPr>
              <a:r>
                <a:rPr lang="en-US" sz="2467" dirty="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which align with the portfolio stamps. They don’t need to happen on the beach, they can be adapted to run in different habitats around the Bay.</a:t>
              </a:r>
            </a:p>
          </p:txBody>
        </p:sp>
      </p:grpSp>
      <p:grpSp>
        <p:nvGrpSpPr>
          <p:cNvPr id="14" name="Group 14" descr="Staff verify the portfolio evidence"/>
          <p:cNvGrpSpPr/>
          <p:nvPr/>
        </p:nvGrpSpPr>
        <p:grpSpPr>
          <a:xfrm>
            <a:off x="872584" y="7485652"/>
            <a:ext cx="6882004" cy="2695005"/>
            <a:chOff x="74022" y="202306"/>
            <a:chExt cx="9176006" cy="3593341"/>
          </a:xfrm>
        </p:grpSpPr>
        <p:sp>
          <p:nvSpPr>
            <p:cNvPr id="15" name="Freeform 15"/>
            <p:cNvSpPr/>
            <p:nvPr/>
          </p:nvSpPr>
          <p:spPr>
            <a:xfrm rot="-152946">
              <a:off x="74022" y="202306"/>
              <a:ext cx="9176006" cy="3532824"/>
            </a:xfrm>
            <a:custGeom>
              <a:avLst/>
              <a:gdLst/>
              <a:ahLst/>
              <a:cxnLst/>
              <a:rect l="l" t="t" r="r" b="b"/>
              <a:pathLst>
                <a:path w="9176006" h="3532824">
                  <a:moveTo>
                    <a:pt x="0" y="0"/>
                  </a:moveTo>
                  <a:lnTo>
                    <a:pt x="9176007" y="0"/>
                  </a:lnTo>
                  <a:lnTo>
                    <a:pt x="9176007" y="3532824"/>
                  </a:lnTo>
                  <a:lnTo>
                    <a:pt x="0" y="35328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t="-29604" r="-2330" b="-2218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 rot="21447717">
              <a:off x="1544072" y="818334"/>
              <a:ext cx="7506162" cy="29773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 dirty="0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5.Verify the Portfolio Evidence</a:t>
              </a:r>
            </a:p>
            <a:p>
              <a:pPr algn="ctr">
                <a:lnSpc>
                  <a:spcPts val="3499"/>
                </a:lnSpc>
              </a:pPr>
              <a:r>
                <a:rPr lang="en-US" sz="2499" dirty="0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staff are responsible for observing, verifying and potentially logging student evidence for collecting portfolio stamps</a:t>
              </a:r>
            </a:p>
            <a:p>
              <a:pPr algn="ctr">
                <a:lnSpc>
                  <a:spcPts val="3779"/>
                </a:lnSpc>
                <a:spcBef>
                  <a:spcPct val="0"/>
                </a:spcBef>
              </a:pPr>
              <a:endParaRPr lang="en-US" sz="2499" dirty="0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7" name="Group 17" descr="2 levels of awards"/>
          <p:cNvGrpSpPr/>
          <p:nvPr/>
        </p:nvGrpSpPr>
        <p:grpSpPr>
          <a:xfrm>
            <a:off x="8550140" y="6424813"/>
            <a:ext cx="9228760" cy="4079802"/>
            <a:chOff x="0" y="0"/>
            <a:chExt cx="12305013" cy="5439737"/>
          </a:xfrm>
        </p:grpSpPr>
        <p:sp>
          <p:nvSpPr>
            <p:cNvPr id="18" name="Freeform 18"/>
            <p:cNvSpPr/>
            <p:nvPr/>
          </p:nvSpPr>
          <p:spPr>
            <a:xfrm rot="236054">
              <a:off x="144547" y="406764"/>
              <a:ext cx="12015918" cy="4626209"/>
            </a:xfrm>
            <a:custGeom>
              <a:avLst/>
              <a:gdLst/>
              <a:ahLst/>
              <a:cxnLst/>
              <a:rect l="l" t="t" r="r" b="b"/>
              <a:pathLst>
                <a:path w="12015918" h="4626209">
                  <a:moveTo>
                    <a:pt x="0" y="0"/>
                  </a:moveTo>
                  <a:lnTo>
                    <a:pt x="12015918" y="0"/>
                  </a:lnTo>
                  <a:lnTo>
                    <a:pt x="12015918" y="4626209"/>
                  </a:lnTo>
                  <a:lnTo>
                    <a:pt x="0" y="46262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t="-29604" r="-2330" b="-221800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 rot="254962">
              <a:off x="1911012" y="500879"/>
              <a:ext cx="9930286" cy="44125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 b="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6. Achieving the Awards</a:t>
              </a:r>
            </a:p>
            <a:p>
              <a:pPr algn="l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The MBC Skills Portfolio offers 2 Award levels;</a:t>
              </a:r>
            </a:p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Level 1 Award</a:t>
              </a:r>
              <a:r>
                <a:rPr lang="en-US" sz="24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: To achieve this, students must successfully </a:t>
              </a:r>
              <a:r>
                <a:rPr lang="en-US" sz="2499" b="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earn 6 stamps from any of the 6 badges</a:t>
              </a:r>
              <a:r>
                <a:rPr lang="en-US" sz="24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.</a:t>
              </a:r>
            </a:p>
            <a:p>
              <a:pPr algn="l">
                <a:lnSpc>
                  <a:spcPts val="3499"/>
                </a:lnSpc>
                <a:spcBef>
                  <a:spcPct val="0"/>
                </a:spcBef>
              </a:pPr>
              <a:r>
                <a:rPr lang="en-US" sz="2499" b="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Level 2 Award</a:t>
              </a:r>
              <a:r>
                <a:rPr lang="en-US" sz="24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: To achieve this higher award, they must earn an </a:t>
              </a:r>
              <a:r>
                <a:rPr lang="en-US" sz="2499" b="1">
                  <a:solidFill>
                    <a:srgbClr val="000000"/>
                  </a:solidFill>
                  <a:latin typeface="Dosis Bold"/>
                  <a:ea typeface="Dosis Bold"/>
                  <a:cs typeface="Dosis Bold"/>
                  <a:sym typeface="Dosis Bold"/>
                </a:rPr>
                <a:t>additional 6 Level 2 activities stamps</a:t>
              </a:r>
              <a:r>
                <a:rPr lang="en-US" sz="2499">
                  <a:solidFill>
                    <a:srgbClr val="000000"/>
                  </a:solidFill>
                  <a:latin typeface="Dosis"/>
                  <a:ea typeface="Dosis"/>
                  <a:cs typeface="Dosis"/>
                  <a:sym typeface="Dosis"/>
                </a:rPr>
                <a:t>, supported by the required evidence.</a:t>
              </a:r>
            </a:p>
            <a:p>
              <a:pPr algn="ctr">
                <a:lnSpc>
                  <a:spcPts val="2066"/>
                </a:lnSpc>
                <a:spcBef>
                  <a:spcPct val="0"/>
                </a:spcBef>
              </a:pPr>
              <a:endPara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21" name="Title 20">
            <a:extLst>
              <a:ext uri="{FF2B5EF4-FFF2-40B4-BE49-F238E27FC236}">
                <a16:creationId xmlns:a16="http://schemas.microsoft.com/office/drawing/2014/main" id="{3FDD6419-8CE0-DD8D-333C-64651E52EA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How to use the MBC Skills Portfolio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C8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>
            <a:extLst>
              <a:ext uri="{FF2B5EF4-FFF2-40B4-BE49-F238E27FC236}">
                <a16:creationId xmlns:a16="http://schemas.microsoft.com/office/drawing/2014/main" id="{74037AE8-B8AD-9AC8-0493-B0ED7FF95A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GB" dirty="0"/>
              <a:t>Students’ guidance for using the MBC Skills Portfolio</a:t>
            </a:r>
          </a:p>
        </p:txBody>
      </p:sp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53850">
            <a:off x="1362151" y="-86330"/>
            <a:ext cx="11469007" cy="15163351"/>
          </a:xfrm>
          <a:custGeom>
            <a:avLst/>
            <a:gdLst/>
            <a:ahLst/>
            <a:cxnLst/>
            <a:rect l="l" t="t" r="r" b="b"/>
            <a:pathLst>
              <a:path w="11469007" h="15163351">
                <a:moveTo>
                  <a:pt x="0" y="0"/>
                </a:moveTo>
                <a:lnTo>
                  <a:pt x="11469007" y="0"/>
                </a:lnTo>
                <a:lnTo>
                  <a:pt x="11469007" y="15163351"/>
                </a:lnTo>
                <a:lnTo>
                  <a:pt x="0" y="1516335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 rot="-153444">
            <a:off x="2992290" y="250353"/>
            <a:ext cx="9696026" cy="10097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699" b="1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For Students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Understand the pedagogy: </a:t>
            </a: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The</a:t>
            </a:r>
            <a:r>
              <a:rPr lang="en-US" sz="2499" b="1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 </a:t>
            </a: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activities are designed to engage the Head (knowledge and understanding), Heart (reflection) and Hands (practical activities).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Participate in activities</a:t>
            </a: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 : based on your provision, we identify a group as 2 or more people (1 can be an adult). Engage in the designated activities, working towards earning stamps in one of more of the following badges;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•Bay Warden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•Bay Navigator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•Coastal Crafter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•Coastal Communicator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•BaySurvival Skills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•Coastal Explorer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Students will be given a brief for each of the "stamp" areas. Staff will plan and design the activity to suit the needs of your student group, considering your environment and local area.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Record and Reflect</a:t>
            </a: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 : Students document participation and reflection on their experiences. This is a key part of the process, showing how they've applied the skills.</a:t>
            </a: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Dosis Bold"/>
                <a:ea typeface="Dosis Bold"/>
                <a:cs typeface="Dosis Bold"/>
                <a:sym typeface="Dosis Bold"/>
              </a:rPr>
              <a:t>Submit evidence</a:t>
            </a: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 : Students provide staff with evidence to verify completion of the badge. Evidence can include staff observations, photos of participation, 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a text log written by the participating student or a staff member.</a:t>
            </a:r>
          </a:p>
          <a:p>
            <a:pPr algn="l">
              <a:lnSpc>
                <a:spcPts val="3499"/>
              </a:lnSpc>
              <a:spcBef>
                <a:spcPct val="0"/>
              </a:spcBef>
            </a:pPr>
            <a:endParaRPr lang="en-US" sz="2499">
              <a:solidFill>
                <a:srgbClr val="000000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814828" y="660821"/>
            <a:ext cx="2275679" cy="227567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9D957">
                    <a:alpha val="100000"/>
                  </a:srgbClr>
                </a:gs>
                <a:gs pos="100000">
                  <a:srgbClr val="C9E265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995803" y="764995"/>
            <a:ext cx="1990530" cy="1990530"/>
          </a:xfrm>
          <a:custGeom>
            <a:avLst/>
            <a:gdLst/>
            <a:ahLst/>
            <a:cxnLst/>
            <a:rect l="l" t="t" r="r" b="b"/>
            <a:pathLst>
              <a:path w="1990530" h="1990530">
                <a:moveTo>
                  <a:pt x="0" y="0"/>
                </a:moveTo>
                <a:lnTo>
                  <a:pt x="1990531" y="0"/>
                </a:lnTo>
                <a:lnTo>
                  <a:pt x="1990531" y="1990531"/>
                </a:lnTo>
                <a:lnTo>
                  <a:pt x="0" y="199053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TextBox 8"/>
          <p:cNvSpPr txBox="1"/>
          <p:nvPr/>
        </p:nvSpPr>
        <p:spPr>
          <a:xfrm>
            <a:off x="14681640" y="2907926"/>
            <a:ext cx="4738479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2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Bay Navigator</a:t>
            </a:r>
          </a:p>
        </p:txBody>
      </p:sp>
      <p:grpSp>
        <p:nvGrpSpPr>
          <p:cNvPr id="9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33642" y="3410462"/>
            <a:ext cx="4738479" cy="2676858"/>
            <a:chOff x="0" y="0"/>
            <a:chExt cx="6317972" cy="3569143"/>
          </a:xfrm>
        </p:grpSpPr>
        <p:grpSp>
          <p:nvGrpSpPr>
            <p:cNvPr id="10" name="Group 10"/>
            <p:cNvGrpSpPr/>
            <p:nvPr/>
          </p:nvGrpSpPr>
          <p:grpSpPr>
            <a:xfrm>
              <a:off x="1571688" y="0"/>
              <a:ext cx="3174597" cy="3174597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8E5F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921786" y="691478"/>
              <a:ext cx="2336980" cy="1903576"/>
            </a:xfrm>
            <a:custGeom>
              <a:avLst/>
              <a:gdLst/>
              <a:ahLst/>
              <a:cxnLst/>
              <a:rect l="l" t="t" r="r" b="b"/>
              <a:pathLst>
                <a:path w="2336980" h="1903576">
                  <a:moveTo>
                    <a:pt x="0" y="0"/>
                  </a:moveTo>
                  <a:lnTo>
                    <a:pt x="2336980" y="0"/>
                  </a:lnTo>
                  <a:lnTo>
                    <a:pt x="2336980" y="1903576"/>
                  </a:lnTo>
                  <a:lnTo>
                    <a:pt x="0" y="19035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3146022"/>
              <a:ext cx="6317972" cy="423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0"/>
                </a:lnSpc>
              </a:pPr>
              <a:r>
                <a:rPr lang="en-US" sz="2000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Coastal Crafter</a:t>
              </a:r>
            </a:p>
          </p:txBody>
        </p:sp>
      </p:grp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605648" y="4205673"/>
            <a:ext cx="2234071" cy="2234071"/>
            <a:chOff x="0" y="0"/>
            <a:chExt cx="2978762" cy="297876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2978762" cy="2978762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89D957">
                      <a:alpha val="100000"/>
                    </a:srgbClr>
                  </a:gs>
                  <a:gs pos="100000">
                    <a:srgbClr val="C9E265">
                      <a:alpha val="100000"/>
                    </a:srgbClr>
                  </a:gs>
                </a:gsLst>
                <a:lin ang="0"/>
              </a:gra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398533" y="523048"/>
              <a:ext cx="1976716" cy="1976716"/>
            </a:xfrm>
            <a:custGeom>
              <a:avLst/>
              <a:gdLst/>
              <a:ahLst/>
              <a:cxnLst/>
              <a:rect l="l" t="t" r="r" b="b"/>
              <a:pathLst>
                <a:path w="1976716" h="1976716">
                  <a:moveTo>
                    <a:pt x="0" y="0"/>
                  </a:moveTo>
                  <a:lnTo>
                    <a:pt x="1976717" y="0"/>
                  </a:lnTo>
                  <a:lnTo>
                    <a:pt x="1976717" y="1976717"/>
                  </a:lnTo>
                  <a:lnTo>
                    <a:pt x="0" y="19767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3164608" y="6411170"/>
            <a:ext cx="6905946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2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Coastal Communicator</a:t>
            </a:r>
          </a:p>
        </p:txBody>
      </p:sp>
      <p:grpSp>
        <p:nvGrpSpPr>
          <p:cNvPr id="21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398164" y="168712"/>
            <a:ext cx="4738479" cy="2885052"/>
            <a:chOff x="0" y="0"/>
            <a:chExt cx="6317972" cy="3846736"/>
          </a:xfrm>
        </p:grpSpPr>
        <p:grpSp>
          <p:nvGrpSpPr>
            <p:cNvPr id="22" name="Group 22"/>
            <p:cNvGrpSpPr/>
            <p:nvPr/>
          </p:nvGrpSpPr>
          <p:grpSpPr>
            <a:xfrm>
              <a:off x="1538631" y="0"/>
              <a:ext cx="3240711" cy="3240711"/>
              <a:chOff x="0" y="0"/>
              <a:chExt cx="812800" cy="8128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8E5F8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0" y="3423615"/>
              <a:ext cx="6317972" cy="4231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620"/>
                </a:lnSpc>
              </a:pPr>
              <a:r>
                <a:rPr lang="en-US" sz="2000">
                  <a:solidFill>
                    <a:srgbClr val="000000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Bay Warden</a:t>
              </a:r>
            </a:p>
          </p:txBody>
        </p:sp>
      </p:grpSp>
      <p:sp>
        <p:nvSpPr>
          <p:cNvPr id="26" name="Freeform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702079" y="296997"/>
            <a:ext cx="2127553" cy="2026495"/>
          </a:xfrm>
          <a:custGeom>
            <a:avLst/>
            <a:gdLst/>
            <a:ahLst/>
            <a:cxnLst/>
            <a:rect l="l" t="t" r="r" b="b"/>
            <a:pathLst>
              <a:path w="2127553" h="2026495">
                <a:moveTo>
                  <a:pt x="0" y="0"/>
                </a:moveTo>
                <a:lnTo>
                  <a:pt x="2127554" y="0"/>
                </a:lnTo>
                <a:lnTo>
                  <a:pt x="2127554" y="2026494"/>
                </a:lnTo>
                <a:lnTo>
                  <a:pt x="0" y="202649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7" name="Group 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5689785" y="7312628"/>
            <a:ext cx="2296548" cy="2296548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8E5F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0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010497" y="7650370"/>
            <a:ext cx="1595698" cy="1526068"/>
          </a:xfrm>
          <a:custGeom>
            <a:avLst/>
            <a:gdLst/>
            <a:ahLst/>
            <a:cxnLst/>
            <a:rect l="l" t="t" r="r" b="b"/>
            <a:pathLst>
              <a:path w="1595698" h="1526068">
                <a:moveTo>
                  <a:pt x="0" y="0"/>
                </a:moveTo>
                <a:lnTo>
                  <a:pt x="1595698" y="0"/>
                </a:lnTo>
                <a:lnTo>
                  <a:pt x="1595698" y="1526068"/>
                </a:lnTo>
                <a:lnTo>
                  <a:pt x="0" y="15260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1" name="Group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739144" y="6439745"/>
            <a:ext cx="2490235" cy="249023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89D957">
                    <a:alpha val="100000"/>
                  </a:srgbClr>
                </a:gs>
                <a:gs pos="100000">
                  <a:srgbClr val="C9E265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Freeform 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48955" y="6920358"/>
            <a:ext cx="1655699" cy="1460025"/>
          </a:xfrm>
          <a:custGeom>
            <a:avLst/>
            <a:gdLst/>
            <a:ahLst/>
            <a:cxnLst/>
            <a:rect l="l" t="t" r="r" b="b"/>
            <a:pathLst>
              <a:path w="1655699" h="1460025">
                <a:moveTo>
                  <a:pt x="0" y="0"/>
                </a:moveTo>
                <a:lnTo>
                  <a:pt x="1655698" y="0"/>
                </a:lnTo>
                <a:lnTo>
                  <a:pt x="1655698" y="1460025"/>
                </a:lnTo>
                <a:lnTo>
                  <a:pt x="0" y="14600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5" name="TextBox 35"/>
          <p:cNvSpPr txBox="1"/>
          <p:nvPr/>
        </p:nvSpPr>
        <p:spPr>
          <a:xfrm>
            <a:off x="11879102" y="8901405"/>
            <a:ext cx="4738479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2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Bay Survival Skills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583428" y="9733001"/>
            <a:ext cx="4738479" cy="324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200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Coast Explorer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E33E55E708324F81EB8C194212C5D5" ma:contentTypeVersion="18" ma:contentTypeDescription="Create a new document." ma:contentTypeScope="" ma:versionID="34442983289a740981928f3c827fa1fb">
  <xsd:schema xmlns:xsd="http://www.w3.org/2001/XMLSchema" xmlns:xs="http://www.w3.org/2001/XMLSchema" xmlns:p="http://schemas.microsoft.com/office/2006/metadata/properties" xmlns:ns2="056b9d8f-47b1-4fe9-8a60-763571831b98" xmlns:ns3="edded507-efe4-4a92-b4de-63650890c2a2" targetNamespace="http://schemas.microsoft.com/office/2006/metadata/properties" ma:root="true" ma:fieldsID="6c0eee41591ad879269e18ea59248b88" ns2:_="" ns3:_="">
    <xsd:import namespace="056b9d8f-47b1-4fe9-8a60-763571831b98"/>
    <xsd:import namespace="edded507-efe4-4a92-b4de-63650890c2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b9d8f-47b1-4fe9-8a60-763571831b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1bb35676-0bdf-4ed4-88f9-e2f8379240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ed507-efe4-4a92-b4de-63650890c2a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40c6557-0189-4b5e-a0a3-30f432f4e2d6}" ma:internalName="TaxCatchAll" ma:showField="CatchAllData" ma:web="edded507-efe4-4a92-b4de-63650890c2a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dded507-efe4-4a92-b4de-63650890c2a2" xsi:nil="true"/>
    <lcf76f155ced4ddcb4097134ff3c332f xmlns="056b9d8f-47b1-4fe9-8a60-763571831b9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85AB61-018B-45AA-8D06-0706CB4E15C8}"/>
</file>

<file path=customXml/itemProps2.xml><?xml version="1.0" encoding="utf-8"?>
<ds:datastoreItem xmlns:ds="http://schemas.openxmlformats.org/officeDocument/2006/customXml" ds:itemID="{033DA6A6-516C-4407-B89E-5862783FCF96}"/>
</file>

<file path=customXml/itemProps3.xml><?xml version="1.0" encoding="utf-8"?>
<ds:datastoreItem xmlns:ds="http://schemas.openxmlformats.org/officeDocument/2006/customXml" ds:itemID="{A493F686-86E0-4433-9A49-6A318EE7519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Office PowerPoint</Application>
  <PresentationFormat>Custom</PresentationFormat>
  <Paragraphs>78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Archivo Black</vt:lpstr>
      <vt:lpstr>Arial</vt:lpstr>
      <vt:lpstr>Dosis Bold</vt:lpstr>
      <vt:lpstr>Dosis Semi-Bold</vt:lpstr>
      <vt:lpstr>Calibri</vt:lpstr>
      <vt:lpstr>League Spartan</vt:lpstr>
      <vt:lpstr>Dosis</vt:lpstr>
      <vt:lpstr>Canva Sans Bold</vt:lpstr>
      <vt:lpstr>Office Theme</vt:lpstr>
      <vt:lpstr>MBC Skills Portfolio: Facilitators’ guide</vt:lpstr>
      <vt:lpstr>Explanations about MBC Skills portfolio and MBC pedagogy</vt:lpstr>
      <vt:lpstr>What is MBC? How to join</vt:lpstr>
      <vt:lpstr>How to use the MBC Skills Portfolio</vt:lpstr>
      <vt:lpstr>Students’ guidance for using the MBC Skills Portfolio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AP LOGBOOK FOR MK</dc:title>
  <cp:lastModifiedBy>Wise, Irene</cp:lastModifiedBy>
  <cp:revision>2</cp:revision>
  <dcterms:created xsi:type="dcterms:W3CDTF">2006-08-16T00:00:00Z</dcterms:created>
  <dcterms:modified xsi:type="dcterms:W3CDTF">2026-06-09T15:29:22Z</dcterms:modified>
  <dc:identifier>DAHMEyrKx58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0x010100F6E33E55E708324F81EB8C194212C5D5</vt:lpwstr>
  </property>
</Properties>
</file>