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8288000" cy="10287000"/>
  <p:notesSz cx="6858000" cy="9144000"/>
  <p:embeddedFontLst>
    <p:embeddedFont>
      <p:font typeface="Archivo Black" panose="020B0604020202020204" charset="0"/>
      <p:regular r:id="rId21"/>
    </p:embeddedFont>
    <p:embeddedFont>
      <p:font typeface="Canva Sans" panose="020B0604020202020204" charset="0"/>
      <p:regular r:id="rId22"/>
    </p:embeddedFont>
    <p:embeddedFont>
      <p:font typeface="Canva Sans Bold" panose="020B0604020202020204" charset="0"/>
      <p:regular r:id="rId23"/>
    </p:embeddedFont>
    <p:embeddedFont>
      <p:font typeface="Dosis" pitchFamily="2" charset="0"/>
      <p:regular r:id="rId24"/>
    </p:embeddedFont>
    <p:embeddedFont>
      <p:font typeface="Dosis Bold" charset="0"/>
      <p:regular r:id="rId25"/>
    </p:embeddedFont>
    <p:embeddedFont>
      <p:font typeface="Dosis Semi-Bold" panose="020B0604020202020204" charset="0"/>
      <p:regular r:id="rId26"/>
    </p:embeddedFont>
    <p:embeddedFont>
      <p:font typeface="League Spartan"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D324B-530E-4384-8B53-212B75F797B2}" v="127" dt="2026-06-10T16:02:50.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53" d="100"/>
          <a:sy n="53" d="100"/>
        </p:scale>
        <p:origin x="1092"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e, Irene" userId="14a9aac1-c9c6-4204-a7bf-0db92f69d858" providerId="ADAL" clId="{49A5ED5E-6809-48A3-A389-457A54F25946}"/>
    <pc:docChg chg="modSld">
      <pc:chgData name="Wise, Irene" userId="14a9aac1-c9c6-4204-a7bf-0db92f69d858" providerId="ADAL" clId="{49A5ED5E-6809-48A3-A389-457A54F25946}" dt="2026-06-10T16:03:01.603" v="131"/>
      <pc:docMkLst>
        <pc:docMk/>
      </pc:docMkLst>
      <pc:sldChg chg="addSp modSp mod">
        <pc:chgData name="Wise, Irene" userId="14a9aac1-c9c6-4204-a7bf-0db92f69d858" providerId="ADAL" clId="{49A5ED5E-6809-48A3-A389-457A54F25946}" dt="2026-06-10T16:03:01.603" v="131"/>
        <pc:sldMkLst>
          <pc:docMk/>
          <pc:sldMk cId="0" sldId="256"/>
        </pc:sldMkLst>
        <pc:spChg chg="mod">
          <ac:chgData name="Wise, Irene" userId="14a9aac1-c9c6-4204-a7bf-0db92f69d858" providerId="ADAL" clId="{49A5ED5E-6809-48A3-A389-457A54F25946}" dt="2026-06-10T16:02:50.113" v="129" actId="962"/>
          <ac:spMkLst>
            <pc:docMk/>
            <pc:sldMk cId="0" sldId="256"/>
            <ac:spMk id="2" creationId="{00000000-0000-0000-0000-000000000000}"/>
          </ac:spMkLst>
        </pc:spChg>
        <pc:spChg chg="mod ord">
          <ac:chgData name="Wise, Irene" userId="14a9aac1-c9c6-4204-a7bf-0db92f69d858" providerId="ADAL" clId="{49A5ED5E-6809-48A3-A389-457A54F25946}" dt="2026-06-10T16:03:01.603" v="131"/>
          <ac:spMkLst>
            <pc:docMk/>
            <pc:sldMk cId="0" sldId="256"/>
            <ac:spMk id="6" creationId="{00000000-0000-0000-0000-000000000000}"/>
          </ac:spMkLst>
        </pc:spChg>
        <pc:spChg chg="mod ord">
          <ac:chgData name="Wise, Irene" userId="14a9aac1-c9c6-4204-a7bf-0db92f69d858" providerId="ADAL" clId="{49A5ED5E-6809-48A3-A389-457A54F25946}" dt="2026-06-10T16:03:01.603" v="131"/>
          <ac:spMkLst>
            <pc:docMk/>
            <pc:sldMk cId="0" sldId="256"/>
            <ac:spMk id="7" creationId="{00000000-0000-0000-0000-000000000000}"/>
          </ac:spMkLst>
        </pc:spChg>
        <pc:spChg chg="mod ord">
          <ac:chgData name="Wise, Irene" userId="14a9aac1-c9c6-4204-a7bf-0db92f69d858" providerId="ADAL" clId="{49A5ED5E-6809-48A3-A389-457A54F25946}" dt="2026-06-10T16:03:01.603" v="131"/>
          <ac:spMkLst>
            <pc:docMk/>
            <pc:sldMk cId="0" sldId="256"/>
            <ac:spMk id="8" creationId="{00000000-0000-0000-0000-000000000000}"/>
          </ac:spMkLst>
        </pc:spChg>
        <pc:spChg chg="mod ord">
          <ac:chgData name="Wise, Irene" userId="14a9aac1-c9c6-4204-a7bf-0db92f69d858" providerId="ADAL" clId="{49A5ED5E-6809-48A3-A389-457A54F25946}" dt="2026-06-10T16:03:01.603" v="131"/>
          <ac:spMkLst>
            <pc:docMk/>
            <pc:sldMk cId="0" sldId="256"/>
            <ac:spMk id="9" creationId="{00000000-0000-0000-0000-000000000000}"/>
          </ac:spMkLst>
        </pc:spChg>
        <pc:spChg chg="mod ord">
          <ac:chgData name="Wise, Irene" userId="14a9aac1-c9c6-4204-a7bf-0db92f69d858" providerId="ADAL" clId="{49A5ED5E-6809-48A3-A389-457A54F25946}" dt="2026-06-10T16:03:01.603" v="131"/>
          <ac:spMkLst>
            <pc:docMk/>
            <pc:sldMk cId="0" sldId="256"/>
            <ac:spMk id="10" creationId="{00000000-0000-0000-0000-000000000000}"/>
          </ac:spMkLst>
        </pc:spChg>
        <pc:spChg chg="ord">
          <ac:chgData name="Wise, Irene" userId="14a9aac1-c9c6-4204-a7bf-0db92f69d858" providerId="ADAL" clId="{49A5ED5E-6809-48A3-A389-457A54F25946}" dt="2026-06-10T16:03:01.603" v="131"/>
          <ac:spMkLst>
            <pc:docMk/>
            <pc:sldMk cId="0" sldId="256"/>
            <ac:spMk id="11" creationId="{00000000-0000-0000-0000-000000000000}"/>
          </ac:spMkLst>
        </pc:spChg>
        <pc:spChg chg="ord">
          <ac:chgData name="Wise, Irene" userId="14a9aac1-c9c6-4204-a7bf-0db92f69d858" providerId="ADAL" clId="{49A5ED5E-6809-48A3-A389-457A54F25946}" dt="2026-06-10T16:03:01.603" v="131"/>
          <ac:spMkLst>
            <pc:docMk/>
            <pc:sldMk cId="0" sldId="256"/>
            <ac:spMk id="13" creationId="{00000000-0000-0000-0000-000000000000}"/>
          </ac:spMkLst>
        </pc:spChg>
        <pc:spChg chg="ord">
          <ac:chgData name="Wise, Irene" userId="14a9aac1-c9c6-4204-a7bf-0db92f69d858" providerId="ADAL" clId="{49A5ED5E-6809-48A3-A389-457A54F25946}" dt="2026-06-10T16:03:01.603" v="131"/>
          <ac:spMkLst>
            <pc:docMk/>
            <pc:sldMk cId="0" sldId="256"/>
            <ac:spMk id="14" creationId="{00000000-0000-0000-0000-000000000000}"/>
          </ac:spMkLst>
        </pc:spChg>
        <pc:spChg chg="ord">
          <ac:chgData name="Wise, Irene" userId="14a9aac1-c9c6-4204-a7bf-0db92f69d858" providerId="ADAL" clId="{49A5ED5E-6809-48A3-A389-457A54F25946}" dt="2026-06-10T16:03:01.603" v="131"/>
          <ac:spMkLst>
            <pc:docMk/>
            <pc:sldMk cId="0" sldId="256"/>
            <ac:spMk id="15" creationId="{00000000-0000-0000-0000-000000000000}"/>
          </ac:spMkLst>
        </pc:spChg>
        <pc:spChg chg="add mod ord">
          <ac:chgData name="Wise, Irene" userId="14a9aac1-c9c6-4204-a7bf-0db92f69d858" providerId="ADAL" clId="{49A5ED5E-6809-48A3-A389-457A54F25946}" dt="2026-06-10T16:03:01.603" v="131"/>
          <ac:spMkLst>
            <pc:docMk/>
            <pc:sldMk cId="0" sldId="256"/>
            <ac:spMk id="18" creationId="{1A5224F4-1FF4-6DDC-E211-BFB0CDE8B516}"/>
          </ac:spMkLst>
        </pc:spChg>
        <pc:grpChg chg="mod">
          <ac:chgData name="Wise, Irene" userId="14a9aac1-c9c6-4204-a7bf-0db92f69d858" providerId="ADAL" clId="{49A5ED5E-6809-48A3-A389-457A54F25946}" dt="2026-06-10T16:02:49.682" v="128" actId="962"/>
          <ac:grpSpMkLst>
            <pc:docMk/>
            <pc:sldMk cId="0" sldId="256"/>
            <ac:grpSpMk id="3" creationId="{00000000-0000-0000-0000-000000000000}"/>
          </ac:grpSpMkLst>
        </pc:grpChg>
      </pc:sldChg>
      <pc:sldChg chg="addSp modSp mod">
        <pc:chgData name="Wise, Irene" userId="14a9aac1-c9c6-4204-a7bf-0db92f69d858" providerId="ADAL" clId="{49A5ED5E-6809-48A3-A389-457A54F25946}" dt="2026-06-10T15:58:28.258" v="79" actId="20577"/>
        <pc:sldMkLst>
          <pc:docMk/>
          <pc:sldMk cId="0" sldId="257"/>
        </pc:sldMkLst>
        <pc:spChg chg="add mod">
          <ac:chgData name="Wise, Irene" userId="14a9aac1-c9c6-4204-a7bf-0db92f69d858" providerId="ADAL" clId="{49A5ED5E-6809-48A3-A389-457A54F25946}" dt="2026-06-10T15:58:28.258" v="79" actId="20577"/>
          <ac:spMkLst>
            <pc:docMk/>
            <pc:sldMk cId="0" sldId="257"/>
            <ac:spMk id="9" creationId="{97E3F62E-B5F1-21B4-5291-7C3C53AD8494}"/>
          </ac:spMkLst>
        </pc:spChg>
      </pc:sldChg>
      <pc:sldChg chg="addSp modSp mod">
        <pc:chgData name="Wise, Irene" userId="14a9aac1-c9c6-4204-a7bf-0db92f69d858" providerId="ADAL" clId="{49A5ED5E-6809-48A3-A389-457A54F25946}" dt="2026-06-10T16:00:46.821" v="100" actId="962"/>
        <pc:sldMkLst>
          <pc:docMk/>
          <pc:sldMk cId="0" sldId="258"/>
        </pc:sldMkLst>
        <pc:spChg chg="add mod">
          <ac:chgData name="Wise, Irene" userId="14a9aac1-c9c6-4204-a7bf-0db92f69d858" providerId="ADAL" clId="{49A5ED5E-6809-48A3-A389-457A54F25946}" dt="2026-06-10T15:58:45.270" v="90" actId="20577"/>
          <ac:spMkLst>
            <pc:docMk/>
            <pc:sldMk cId="0" sldId="258"/>
            <ac:spMk id="37" creationId="{2A85A8B2-F20B-CC32-FC46-21CF5352858E}"/>
          </ac:spMkLst>
        </pc:spChg>
        <pc:grpChg chg="mod">
          <ac:chgData name="Wise, Irene" userId="14a9aac1-c9c6-4204-a7bf-0db92f69d858" providerId="ADAL" clId="{49A5ED5E-6809-48A3-A389-457A54F25946}" dt="2026-06-10T15:59:45.910" v="92" actId="962"/>
          <ac:grpSpMkLst>
            <pc:docMk/>
            <pc:sldMk cId="0" sldId="258"/>
            <ac:grpSpMk id="9" creationId="{00000000-0000-0000-0000-000000000000}"/>
          </ac:grpSpMkLst>
        </pc:grpChg>
        <pc:grpChg chg="mod">
          <ac:chgData name="Wise, Irene" userId="14a9aac1-c9c6-4204-a7bf-0db92f69d858" providerId="ADAL" clId="{49A5ED5E-6809-48A3-A389-457A54F25946}" dt="2026-06-10T16:00:02.202" v="94" actId="962"/>
          <ac:grpSpMkLst>
            <pc:docMk/>
            <pc:sldMk cId="0" sldId="258"/>
            <ac:grpSpMk id="12" creationId="{00000000-0000-0000-0000-000000000000}"/>
          </ac:grpSpMkLst>
        </pc:grpChg>
        <pc:grpChg chg="mod">
          <ac:chgData name="Wise, Irene" userId="14a9aac1-c9c6-4204-a7bf-0db92f69d858" providerId="ADAL" clId="{49A5ED5E-6809-48A3-A389-457A54F25946}" dt="2026-06-10T16:00:19.471" v="96" actId="962"/>
          <ac:grpSpMkLst>
            <pc:docMk/>
            <pc:sldMk cId="0" sldId="258"/>
            <ac:grpSpMk id="15" creationId="{00000000-0000-0000-0000-000000000000}"/>
          </ac:grpSpMkLst>
        </pc:grpChg>
        <pc:grpChg chg="mod">
          <ac:chgData name="Wise, Irene" userId="14a9aac1-c9c6-4204-a7bf-0db92f69d858" providerId="ADAL" clId="{49A5ED5E-6809-48A3-A389-457A54F25946}" dt="2026-06-10T16:00:31.653" v="98" actId="962"/>
          <ac:grpSpMkLst>
            <pc:docMk/>
            <pc:sldMk cId="0" sldId="258"/>
            <ac:grpSpMk id="18" creationId="{00000000-0000-0000-0000-000000000000}"/>
          </ac:grpSpMkLst>
        </pc:grpChg>
        <pc:grpChg chg="mod">
          <ac:chgData name="Wise, Irene" userId="14a9aac1-c9c6-4204-a7bf-0db92f69d858" providerId="ADAL" clId="{49A5ED5E-6809-48A3-A389-457A54F25946}" dt="2026-06-10T16:00:46.821" v="100" actId="962"/>
          <ac:grpSpMkLst>
            <pc:docMk/>
            <pc:sldMk cId="0" sldId="258"/>
            <ac:grpSpMk id="21" creationId="{00000000-0000-0000-0000-000000000000}"/>
          </ac:grpSpMkLst>
        </pc:grpChg>
      </pc:sldChg>
      <pc:sldChg chg="modSp">
        <pc:chgData name="Wise, Irene" userId="14a9aac1-c9c6-4204-a7bf-0db92f69d858" providerId="ADAL" clId="{49A5ED5E-6809-48A3-A389-457A54F25946}" dt="2026-06-10T16:01:30.041" v="108" actId="962"/>
        <pc:sldMkLst>
          <pc:docMk/>
          <pc:sldMk cId="0" sldId="263"/>
        </pc:sldMkLst>
        <pc:spChg chg="mod">
          <ac:chgData name="Wise, Irene" userId="14a9aac1-c9c6-4204-a7bf-0db92f69d858" providerId="ADAL" clId="{49A5ED5E-6809-48A3-A389-457A54F25946}" dt="2026-06-10T16:01:05.912" v="101" actId="20577"/>
          <ac:spMkLst>
            <pc:docMk/>
            <pc:sldMk cId="0" sldId="263"/>
            <ac:spMk id="22" creationId="{00000000-0000-0000-0000-000000000000}"/>
          </ac:spMkLst>
        </pc:spChg>
        <pc:spChg chg="mod">
          <ac:chgData name="Wise, Irene" userId="14a9aac1-c9c6-4204-a7bf-0db92f69d858" providerId="ADAL" clId="{49A5ED5E-6809-48A3-A389-457A54F25946}" dt="2026-06-10T16:01:07.666" v="106" actId="20577"/>
          <ac:spMkLst>
            <pc:docMk/>
            <pc:sldMk cId="0" sldId="263"/>
            <ac:spMk id="23" creationId="{00000000-0000-0000-0000-000000000000}"/>
          </ac:spMkLst>
        </pc:spChg>
        <pc:grpChg chg="mod">
          <ac:chgData name="Wise, Irene" userId="14a9aac1-c9c6-4204-a7bf-0db92f69d858" providerId="ADAL" clId="{49A5ED5E-6809-48A3-A389-457A54F25946}" dt="2026-06-10T16:01:30.041" v="108" actId="962"/>
          <ac:grpSpMkLst>
            <pc:docMk/>
            <pc:sldMk cId="0" sldId="263"/>
            <ac:grpSpMk id="21"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11.sv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sv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svg"/><Relationship Id="rId5" Type="http://schemas.openxmlformats.org/officeDocument/2006/relationships/image" Target="../media/image7.svg"/><Relationship Id="rId10" Type="http://schemas.openxmlformats.org/officeDocument/2006/relationships/image" Target="../media/image18.svg"/><Relationship Id="rId4" Type="http://schemas.openxmlformats.org/officeDocument/2006/relationships/image" Target="../media/image1.sv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5224F4-1FF4-6DDC-E211-BFB0CDE8B51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sz="2000" dirty="0"/>
              <a:t>MBC Skills Portfolio title page</a:t>
            </a:r>
          </a:p>
        </p:txBody>
      </p:sp>
      <p:sp>
        <p:nvSpPr>
          <p:cNvPr id="6" name="Freeform 6">
            <a:extLst>
              <a:ext uri="{C183D7F6-B498-43B3-948B-1728B52AA6E4}">
                <adec:decorative xmlns:adec="http://schemas.microsoft.com/office/drawing/2017/decorative" val="1"/>
              </a:ext>
            </a:extLst>
          </p:cNvPr>
          <p:cNvSpPr/>
          <p:nvPr/>
        </p:nvSpPr>
        <p:spPr>
          <a:xfrm rot="-1051246">
            <a:off x="-2552417" y="-2884738"/>
            <a:ext cx="5104835" cy="5104835"/>
          </a:xfrm>
          <a:custGeom>
            <a:avLst/>
            <a:gdLst/>
            <a:ahLst/>
            <a:cxnLst/>
            <a:rect l="l" t="t" r="r" b="b"/>
            <a:pathLst>
              <a:path w="5104835" h="5104835">
                <a:moveTo>
                  <a:pt x="0" y="0"/>
                </a:moveTo>
                <a:lnTo>
                  <a:pt x="5104834" y="0"/>
                </a:lnTo>
                <a:lnTo>
                  <a:pt x="5104834" y="5104835"/>
                </a:lnTo>
                <a:lnTo>
                  <a:pt x="0" y="51048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rot="-2119414">
            <a:off x="621202" y="790183"/>
            <a:ext cx="2761367" cy="2353952"/>
          </a:xfrm>
          <a:custGeom>
            <a:avLst/>
            <a:gdLst/>
            <a:ahLst/>
            <a:cxnLst/>
            <a:rect l="l" t="t" r="r" b="b"/>
            <a:pathLst>
              <a:path w="2761367" h="2353952">
                <a:moveTo>
                  <a:pt x="0" y="0"/>
                </a:moveTo>
                <a:lnTo>
                  <a:pt x="2761368" y="0"/>
                </a:lnTo>
                <a:lnTo>
                  <a:pt x="2761368" y="2353952"/>
                </a:lnTo>
                <a:lnTo>
                  <a:pt x="0" y="235395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rot="4057876" flipH="1">
            <a:off x="5812381" y="445640"/>
            <a:ext cx="1394952" cy="2759798"/>
          </a:xfrm>
          <a:custGeom>
            <a:avLst/>
            <a:gdLst/>
            <a:ahLst/>
            <a:cxnLst/>
            <a:rect l="l" t="t" r="r" b="b"/>
            <a:pathLst>
              <a:path w="1394952" h="2759798">
                <a:moveTo>
                  <a:pt x="1394952" y="0"/>
                </a:moveTo>
                <a:lnTo>
                  <a:pt x="0" y="0"/>
                </a:lnTo>
                <a:lnTo>
                  <a:pt x="0" y="2759798"/>
                </a:lnTo>
                <a:lnTo>
                  <a:pt x="1394952" y="2759798"/>
                </a:lnTo>
                <a:lnTo>
                  <a:pt x="1394952"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l="-1467" t="-10431" r="-2216" b="-13067"/>
            </a:stretch>
          </a:blipFill>
        </p:spPr>
        <p:txBody>
          <a:bodyPr/>
          <a:lstStyle/>
          <a:p>
            <a:endParaRPr lang="en-GB"/>
          </a:p>
        </p:txBody>
      </p:sp>
      <p:grpSp>
        <p:nvGrpSpPr>
          <p:cNvPr id="3" name="Group 3">
            <a:extLst>
              <a:ext uri="{C183D7F6-B498-43B3-948B-1728B52AA6E4}">
                <adec:decorative xmlns:adec="http://schemas.microsoft.com/office/drawing/2017/decorative" val="1"/>
              </a:ext>
            </a:extLst>
          </p:cNvPr>
          <p:cNvGrpSpPr/>
          <p:nvPr/>
        </p:nvGrpSpPr>
        <p:grpSpPr>
          <a:xfrm>
            <a:off x="1996760" y="1967159"/>
            <a:ext cx="14294480" cy="5990982"/>
            <a:chOff x="0" y="0"/>
            <a:chExt cx="19059306" cy="7987976"/>
          </a:xfrm>
        </p:grpSpPr>
        <p:sp>
          <p:nvSpPr>
            <p:cNvPr id="4" name="Freeform 4"/>
            <p:cNvSpPr/>
            <p:nvPr/>
          </p:nvSpPr>
          <p:spPr>
            <a:xfrm rot="92033">
              <a:off x="273808" y="428159"/>
              <a:ext cx="18690996" cy="7310963"/>
            </a:xfrm>
            <a:custGeom>
              <a:avLst/>
              <a:gdLst/>
              <a:ahLst/>
              <a:cxnLst/>
              <a:rect l="l" t="t" r="r" b="b"/>
              <a:pathLst>
                <a:path w="18690996" h="7310963">
                  <a:moveTo>
                    <a:pt x="0" y="0"/>
                  </a:moveTo>
                  <a:lnTo>
                    <a:pt x="18690996" y="0"/>
                  </a:lnTo>
                  <a:lnTo>
                    <a:pt x="18690996" y="7310964"/>
                  </a:lnTo>
                  <a:lnTo>
                    <a:pt x="0" y="7310964"/>
                  </a:lnTo>
                  <a:lnTo>
                    <a:pt x="0" y="0"/>
                  </a:lnTo>
                  <a:close/>
                </a:path>
              </a:pathLst>
            </a:custGeom>
            <a:blipFill>
              <a:blip r:embed="rId6">
                <a:alphaModFix amt="60000"/>
              </a:blip>
              <a:stretch>
                <a:fillRect l="-1056" t="-10951" r="-1056"/>
              </a:stretch>
            </a:blipFill>
          </p:spPr>
          <p:txBody>
            <a:bodyPr/>
            <a:lstStyle/>
            <a:p>
              <a:endParaRPr lang="en-GB"/>
            </a:p>
          </p:txBody>
        </p:sp>
        <p:sp>
          <p:nvSpPr>
            <p:cNvPr id="5" name="Freeform 5"/>
            <p:cNvSpPr/>
            <p:nvPr/>
          </p:nvSpPr>
          <p:spPr>
            <a:xfrm rot="92033">
              <a:off x="94502" y="248853"/>
              <a:ext cx="18690996" cy="7310963"/>
            </a:xfrm>
            <a:custGeom>
              <a:avLst/>
              <a:gdLst/>
              <a:ahLst/>
              <a:cxnLst/>
              <a:rect l="l" t="t" r="r" b="b"/>
              <a:pathLst>
                <a:path w="18690996" h="7310963">
                  <a:moveTo>
                    <a:pt x="0" y="0"/>
                  </a:moveTo>
                  <a:lnTo>
                    <a:pt x="18690996" y="0"/>
                  </a:lnTo>
                  <a:lnTo>
                    <a:pt x="18690996" y="7310964"/>
                  </a:lnTo>
                  <a:lnTo>
                    <a:pt x="0" y="7310964"/>
                  </a:lnTo>
                  <a:lnTo>
                    <a:pt x="0" y="0"/>
                  </a:lnTo>
                  <a:close/>
                </a:path>
              </a:pathLst>
            </a:custGeom>
            <a:blipFill>
              <a:blip r:embed="rId7"/>
              <a:stretch>
                <a:fillRect l="-1056" t="-10951" r="-1056"/>
              </a:stretch>
            </a:blipFill>
          </p:spPr>
          <p:txBody>
            <a:bodyPr/>
            <a:lstStyle/>
            <a:p>
              <a:endParaRPr lang="en-GB"/>
            </a:p>
          </p:txBody>
        </p:sp>
      </p:grpSp>
      <p:sp>
        <p:nvSpPr>
          <p:cNvPr id="7" name="Freeform 7">
            <a:extLst>
              <a:ext uri="{C183D7F6-B498-43B3-948B-1728B52AA6E4}">
                <adec:decorative xmlns:adec="http://schemas.microsoft.com/office/drawing/2017/decorative" val="1"/>
              </a:ext>
            </a:extLst>
          </p:cNvPr>
          <p:cNvSpPr/>
          <p:nvPr/>
        </p:nvSpPr>
        <p:spPr>
          <a:xfrm rot="-2700000">
            <a:off x="10542936" y="940005"/>
            <a:ext cx="1103359" cy="1581877"/>
          </a:xfrm>
          <a:custGeom>
            <a:avLst/>
            <a:gdLst/>
            <a:ahLst/>
            <a:cxnLst/>
            <a:rect l="l" t="t" r="r" b="b"/>
            <a:pathLst>
              <a:path w="1103359" h="1581877">
                <a:moveTo>
                  <a:pt x="0" y="0"/>
                </a:moveTo>
                <a:lnTo>
                  <a:pt x="1103360" y="0"/>
                </a:lnTo>
                <a:lnTo>
                  <a:pt x="1103360" y="1581877"/>
                </a:lnTo>
                <a:lnTo>
                  <a:pt x="0" y="1581877"/>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rot="9323710" flipH="1">
            <a:off x="14168298" y="1887812"/>
            <a:ext cx="2182490" cy="2215726"/>
          </a:xfrm>
          <a:custGeom>
            <a:avLst/>
            <a:gdLst/>
            <a:ahLst/>
            <a:cxnLst/>
            <a:rect l="l" t="t" r="r" b="b"/>
            <a:pathLst>
              <a:path w="2182490" h="2215726">
                <a:moveTo>
                  <a:pt x="2182490" y="0"/>
                </a:moveTo>
                <a:lnTo>
                  <a:pt x="0" y="0"/>
                </a:lnTo>
                <a:lnTo>
                  <a:pt x="0" y="2215726"/>
                </a:lnTo>
                <a:lnTo>
                  <a:pt x="2182490" y="2215726"/>
                </a:lnTo>
                <a:lnTo>
                  <a:pt x="218249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a:extLst>
              <a:ext uri="{C183D7F6-B498-43B3-948B-1728B52AA6E4}">
                <adec:decorative xmlns:adec="http://schemas.microsoft.com/office/drawing/2017/decorative" val="1"/>
              </a:ext>
            </a:extLst>
          </p:cNvPr>
          <p:cNvSpPr/>
          <p:nvPr/>
        </p:nvSpPr>
        <p:spPr>
          <a:xfrm rot="-9614420" flipH="1" flipV="1">
            <a:off x="14190894" y="-1444231"/>
            <a:ext cx="4200691" cy="4451599"/>
          </a:xfrm>
          <a:custGeom>
            <a:avLst/>
            <a:gdLst/>
            <a:ahLst/>
            <a:cxnLst/>
            <a:rect l="l" t="t" r="r" b="b"/>
            <a:pathLst>
              <a:path w="4200691" h="4451599">
                <a:moveTo>
                  <a:pt x="4200691" y="4451600"/>
                </a:moveTo>
                <a:lnTo>
                  <a:pt x="0" y="4451600"/>
                </a:lnTo>
                <a:lnTo>
                  <a:pt x="0" y="0"/>
                </a:lnTo>
                <a:lnTo>
                  <a:pt x="4200691" y="0"/>
                </a:lnTo>
                <a:lnTo>
                  <a:pt x="4200691" y="445160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94867" y="7720412"/>
            <a:ext cx="2523354" cy="2535845"/>
          </a:xfrm>
          <a:custGeom>
            <a:avLst/>
            <a:gdLst/>
            <a:ahLst/>
            <a:cxnLst/>
            <a:rect l="l" t="t" r="r" b="b"/>
            <a:pathLst>
              <a:path w="2523354" h="2535845">
                <a:moveTo>
                  <a:pt x="0" y="0"/>
                </a:moveTo>
                <a:lnTo>
                  <a:pt x="2523353" y="0"/>
                </a:lnTo>
                <a:lnTo>
                  <a:pt x="2523353" y="2535845"/>
                </a:lnTo>
                <a:lnTo>
                  <a:pt x="0" y="2535845"/>
                </a:lnTo>
                <a:lnTo>
                  <a:pt x="0" y="0"/>
                </a:lnTo>
                <a:close/>
              </a:path>
            </a:pathLst>
          </a:custGeom>
          <a:blipFill>
            <a:blip r:embed="rId11"/>
            <a:stretch>
              <a:fillRect/>
            </a:stretch>
          </a:blipFill>
        </p:spPr>
        <p:txBody>
          <a:bodyPr/>
          <a:lstStyle/>
          <a:p>
            <a:endParaRPr lang="en-GB"/>
          </a:p>
        </p:txBody>
      </p:sp>
      <p:sp>
        <p:nvSpPr>
          <p:cNvPr id="16" name="TextBox 16"/>
          <p:cNvSpPr txBox="1"/>
          <p:nvPr/>
        </p:nvSpPr>
        <p:spPr>
          <a:xfrm>
            <a:off x="6000699" y="8132868"/>
            <a:ext cx="1286173" cy="495301"/>
          </a:xfrm>
          <a:prstGeom prst="rect">
            <a:avLst/>
          </a:prstGeom>
        </p:spPr>
        <p:txBody>
          <a:bodyPr lIns="0" tIns="0" rIns="0" bIns="0" rtlCol="0" anchor="t">
            <a:spAutoFit/>
          </a:bodyPr>
          <a:lstStyle/>
          <a:p>
            <a:pPr algn="ctr">
              <a:lnSpc>
                <a:spcPts val="4199"/>
              </a:lnSpc>
              <a:spcBef>
                <a:spcPct val="0"/>
              </a:spcBef>
            </a:pPr>
            <a:r>
              <a:rPr lang="en-US" sz="2999" b="1">
                <a:solidFill>
                  <a:srgbClr val="000000"/>
                </a:solidFill>
                <a:latin typeface="Canva Sans Bold"/>
                <a:ea typeface="Canva Sans Bold"/>
                <a:cs typeface="Canva Sans Bold"/>
                <a:sym typeface="Canva Sans Bold"/>
              </a:rPr>
              <a:t>Name</a:t>
            </a:r>
            <a:r>
              <a:rPr lang="en-US" sz="2999">
                <a:solidFill>
                  <a:srgbClr val="000000"/>
                </a:solidFill>
                <a:latin typeface="Canva Sans"/>
                <a:ea typeface="Canva Sans"/>
                <a:cs typeface="Canva Sans"/>
                <a:sym typeface="Canva Sans"/>
              </a:rPr>
              <a:t>: </a:t>
            </a:r>
          </a:p>
        </p:txBody>
      </p:sp>
      <p:sp>
        <p:nvSpPr>
          <p:cNvPr id="15" name="TextBox 15"/>
          <p:cNvSpPr txBox="1"/>
          <p:nvPr/>
        </p:nvSpPr>
        <p:spPr>
          <a:xfrm>
            <a:off x="4279366" y="3779838"/>
            <a:ext cx="9729268" cy="4470399"/>
          </a:xfrm>
          <a:prstGeom prst="rect">
            <a:avLst/>
          </a:prstGeom>
        </p:spPr>
        <p:txBody>
          <a:bodyPr lIns="0" tIns="0" rIns="0" bIns="0" rtlCol="0" anchor="t">
            <a:spAutoFit/>
          </a:bodyPr>
          <a:lstStyle/>
          <a:p>
            <a:pPr algn="ctr">
              <a:lnSpc>
                <a:spcPts val="11494"/>
              </a:lnSpc>
            </a:pPr>
            <a:r>
              <a:rPr lang="en-US" sz="12099" spc="-810">
                <a:solidFill>
                  <a:srgbClr val="000000"/>
                </a:solidFill>
                <a:latin typeface="League Spartan"/>
                <a:ea typeface="League Spartan"/>
                <a:cs typeface="League Spartan"/>
                <a:sym typeface="League Spartan"/>
              </a:rPr>
              <a:t>MBC Skills Portfolio</a:t>
            </a:r>
          </a:p>
          <a:p>
            <a:pPr algn="ctr">
              <a:lnSpc>
                <a:spcPts val="11494"/>
              </a:lnSpc>
            </a:pPr>
            <a:endParaRPr lang="en-US" sz="12099" spc="-810">
              <a:solidFill>
                <a:srgbClr val="000000"/>
              </a:solidFill>
              <a:latin typeface="League Spartan"/>
              <a:ea typeface="League Spartan"/>
              <a:cs typeface="League Spartan"/>
              <a:sym typeface="League Spartan"/>
            </a:endParaRPr>
          </a:p>
        </p:txBody>
      </p:sp>
      <p:sp>
        <p:nvSpPr>
          <p:cNvPr id="17" name="TextBox 17"/>
          <p:cNvSpPr txBox="1"/>
          <p:nvPr/>
        </p:nvSpPr>
        <p:spPr>
          <a:xfrm>
            <a:off x="6000699" y="8799619"/>
            <a:ext cx="2205335" cy="495301"/>
          </a:xfrm>
          <a:prstGeom prst="rect">
            <a:avLst/>
          </a:prstGeom>
        </p:spPr>
        <p:txBody>
          <a:bodyPr lIns="0" tIns="0" rIns="0" bIns="0" rtlCol="0" anchor="t">
            <a:spAutoFit/>
          </a:bodyPr>
          <a:lstStyle/>
          <a:p>
            <a:pPr algn="ctr">
              <a:lnSpc>
                <a:spcPts val="4199"/>
              </a:lnSpc>
              <a:spcBef>
                <a:spcPct val="0"/>
              </a:spcBef>
            </a:pPr>
            <a:r>
              <a:rPr lang="en-US" sz="2999" b="1">
                <a:solidFill>
                  <a:srgbClr val="000000"/>
                </a:solidFill>
                <a:latin typeface="Canva Sans Bold"/>
                <a:ea typeface="Canva Sans Bold"/>
                <a:cs typeface="Canva Sans Bold"/>
                <a:sym typeface="Canva Sans Bold"/>
              </a:rPr>
              <a:t>Year Group:</a:t>
            </a:r>
          </a:p>
        </p:txBody>
      </p:sp>
      <p:sp>
        <p:nvSpPr>
          <p:cNvPr id="9" name="Freeform 9">
            <a:extLst>
              <a:ext uri="{C183D7F6-B498-43B3-948B-1728B52AA6E4}">
                <adec:decorative xmlns:adec="http://schemas.microsoft.com/office/drawing/2017/decorative" val="1"/>
              </a:ext>
            </a:extLst>
          </p:cNvPr>
          <p:cNvSpPr/>
          <p:nvPr/>
        </p:nvSpPr>
        <p:spPr>
          <a:xfrm rot="-1051246">
            <a:off x="15805535" y="8247789"/>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11" name="Freeform 11">
            <a:extLst>
              <a:ext uri="{C183D7F6-B498-43B3-948B-1728B52AA6E4}">
                <adec:decorative xmlns:adec="http://schemas.microsoft.com/office/drawing/2017/decorative" val="1"/>
              </a:ext>
            </a:extLst>
          </p:cNvPr>
          <p:cNvSpPr/>
          <p:nvPr/>
        </p:nvSpPr>
        <p:spPr>
          <a:xfrm rot="2490631">
            <a:off x="14351463" y="6123093"/>
            <a:ext cx="3022508" cy="4114800"/>
          </a:xfrm>
          <a:custGeom>
            <a:avLst/>
            <a:gdLst/>
            <a:ahLst/>
            <a:cxnLst/>
            <a:rect l="l" t="t" r="r" b="b"/>
            <a:pathLst>
              <a:path w="3022508" h="4114800">
                <a:moveTo>
                  <a:pt x="0" y="0"/>
                </a:moveTo>
                <a:lnTo>
                  <a:pt x="3022508" y="0"/>
                </a:lnTo>
                <a:lnTo>
                  <a:pt x="3022508"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descr="Title Bay Survival Skills badge"/>
          <p:cNvGrpSpPr/>
          <p:nvPr/>
        </p:nvGrpSpPr>
        <p:grpSpPr>
          <a:xfrm>
            <a:off x="451023" y="61989"/>
            <a:ext cx="9347310" cy="2002047"/>
            <a:chOff x="0" y="0"/>
            <a:chExt cx="12463080" cy="2669396"/>
          </a:xfrm>
        </p:grpSpPr>
        <p:sp>
          <p:nvSpPr>
            <p:cNvPr id="4" name="Freeform 4"/>
            <p:cNvSpPr/>
            <p:nvPr/>
          </p:nvSpPr>
          <p:spPr>
            <a:xfrm rot="110282">
              <a:off x="33263" y="198221"/>
              <a:ext cx="12396555" cy="2272954"/>
            </a:xfrm>
            <a:custGeom>
              <a:avLst/>
              <a:gdLst/>
              <a:ahLst/>
              <a:cxnLst/>
              <a:rect l="l" t="t" r="r" b="b"/>
              <a:pathLst>
                <a:path w="12396555" h="2272954">
                  <a:moveTo>
                    <a:pt x="0" y="0"/>
                  </a:moveTo>
                  <a:lnTo>
                    <a:pt x="12396555" y="0"/>
                  </a:lnTo>
                  <a:lnTo>
                    <a:pt x="12396555" y="2272954"/>
                  </a:lnTo>
                  <a:lnTo>
                    <a:pt x="0" y="2272954"/>
                  </a:lnTo>
                  <a:lnTo>
                    <a:pt x="0" y="0"/>
                  </a:lnTo>
                  <a:close/>
                </a:path>
              </a:pathLst>
            </a:custGeom>
            <a:blipFill>
              <a:blip r:embed="rId3"/>
              <a:stretch>
                <a:fillRect l="-1487" t="-29049" b="-106191"/>
              </a:stretch>
            </a:blipFill>
          </p:spPr>
          <p:txBody>
            <a:bodyPr/>
            <a:lstStyle/>
            <a:p>
              <a:endParaRPr lang="en-GB"/>
            </a:p>
          </p:txBody>
        </p:sp>
        <p:sp>
          <p:nvSpPr>
            <p:cNvPr id="5" name="TextBox 5"/>
            <p:cNvSpPr txBox="1"/>
            <p:nvPr/>
          </p:nvSpPr>
          <p:spPr>
            <a:xfrm>
              <a:off x="578570" y="875318"/>
              <a:ext cx="11305940"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Bay Survival Skills</a:t>
              </a:r>
            </a:p>
          </p:txBody>
        </p:sp>
      </p:grpSp>
      <p:grpSp>
        <p:nvGrpSpPr>
          <p:cNvPr id="6" name="Group 6" descr="Task description"/>
          <p:cNvGrpSpPr/>
          <p:nvPr/>
        </p:nvGrpSpPr>
        <p:grpSpPr>
          <a:xfrm>
            <a:off x="331728" y="3336610"/>
            <a:ext cx="8472203" cy="11277430"/>
            <a:chOff x="0" y="0"/>
            <a:chExt cx="11296270" cy="15036573"/>
          </a:xfrm>
        </p:grpSpPr>
        <p:sp>
          <p:nvSpPr>
            <p:cNvPr id="7" name="Freeform 7"/>
            <p:cNvSpPr/>
            <p:nvPr/>
          </p:nvSpPr>
          <p:spPr>
            <a:xfrm>
              <a:off x="0" y="0"/>
              <a:ext cx="11296270" cy="15036573"/>
            </a:xfrm>
            <a:custGeom>
              <a:avLst/>
              <a:gdLst/>
              <a:ahLst/>
              <a:cxnLst/>
              <a:rect l="l" t="t" r="r" b="b"/>
              <a:pathLst>
                <a:path w="11296270" h="15036573">
                  <a:moveTo>
                    <a:pt x="0" y="0"/>
                  </a:moveTo>
                  <a:lnTo>
                    <a:pt x="11296270" y="0"/>
                  </a:lnTo>
                  <a:lnTo>
                    <a:pt x="11296270" y="15036573"/>
                  </a:lnTo>
                  <a:lnTo>
                    <a:pt x="0" y="15036573"/>
                  </a:lnTo>
                  <a:lnTo>
                    <a:pt x="0" y="0"/>
                  </a:lnTo>
                  <a:close/>
                </a:path>
              </a:pathLst>
            </a:custGeom>
            <a:blipFill>
              <a:blip>
                <a:extLst>
                  <a:ext uri="{96DAC541-7B7A-43D3-8B79-37D633B846F1}">
                    <asvg:svgBlip xmlns:asvg="http://schemas.microsoft.com/office/drawing/2016/SVG/main" r:embed="rId4"/>
                  </a:ext>
                </a:extLst>
              </a:blip>
              <a:stretch>
                <a:fillRect l="-340" r="-340"/>
              </a:stretch>
            </a:blipFill>
          </p:spPr>
          <p:txBody>
            <a:bodyPr/>
            <a:lstStyle/>
            <a:p>
              <a:endParaRPr lang="en-GB"/>
            </a:p>
          </p:txBody>
        </p:sp>
        <p:sp>
          <p:nvSpPr>
            <p:cNvPr id="8" name="TextBox 8"/>
            <p:cNvSpPr txBox="1"/>
            <p:nvPr/>
          </p:nvSpPr>
          <p:spPr>
            <a:xfrm>
              <a:off x="1766209" y="292094"/>
              <a:ext cx="9530062" cy="87462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Task: The Shelter Race</a:t>
              </a:r>
            </a:p>
            <a:p>
              <a:pPr algn="l">
                <a:lnSpc>
                  <a:spcPts val="2975"/>
                </a:lnSpc>
              </a:pPr>
              <a:endParaRPr lang="en-US" sz="3000" b="1">
                <a:solidFill>
                  <a:srgbClr val="000000"/>
                </a:solidFill>
                <a:latin typeface="Dosis Bold"/>
                <a:ea typeface="Dosis Bold"/>
                <a:cs typeface="Dosis Bold"/>
                <a:sym typeface="Dosis Bold"/>
              </a:endParaRPr>
            </a:p>
            <a:p>
              <a:pPr algn="l">
                <a:lnSpc>
                  <a:spcPts val="3570"/>
                </a:lnSpc>
              </a:pPr>
              <a:r>
                <a:rPr lang="en-US" sz="3000">
                  <a:solidFill>
                    <a:srgbClr val="000000"/>
                  </a:solidFill>
                  <a:latin typeface="Dosis"/>
                  <a:ea typeface="Dosis"/>
                  <a:cs typeface="Dosis"/>
                  <a:sym typeface="Dosis"/>
                </a:rPr>
                <a:t>Working as a team, identify a natural windbreak and use a tarpaulin and paracord/rope to build a “lean to” shelter that can withstand the Bay wind.</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Resources:</a:t>
              </a:r>
              <a:r>
                <a:rPr lang="en-US" sz="3000">
                  <a:solidFill>
                    <a:srgbClr val="000000"/>
                  </a:solidFill>
                  <a:latin typeface="Dosis"/>
                  <a:ea typeface="Dosis"/>
                  <a:cs typeface="Dosis"/>
                  <a:sym typeface="Dosis"/>
                </a:rPr>
                <a:t> tarps, paracord/rope, pegs/heavy stones, additional natual things you find on the ground.</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Prior Learning:</a:t>
              </a:r>
              <a:r>
                <a:rPr lang="en-US" sz="3000">
                  <a:solidFill>
                    <a:srgbClr val="000000"/>
                  </a:solidFill>
                  <a:latin typeface="Dosis"/>
                  <a:ea typeface="Dosis"/>
                  <a:cs typeface="Dosis"/>
                  <a:sym typeface="Dosis"/>
                </a:rPr>
                <a:t> Understanding wind direction and basic knots.</a:t>
              </a:r>
            </a:p>
            <a:p>
              <a:pPr algn="l">
                <a:lnSpc>
                  <a:spcPts val="3570"/>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Essential Skills: </a:t>
              </a:r>
              <a:r>
                <a:rPr lang="en-US" sz="3000">
                  <a:solidFill>
                    <a:srgbClr val="000000"/>
                  </a:solidFill>
                  <a:latin typeface="Dosis"/>
                  <a:ea typeface="Dosis"/>
                  <a:cs typeface="Dosis"/>
                  <a:sym typeface="Dosis"/>
                </a:rPr>
                <a:t>Teamwork and communication.</a:t>
              </a:r>
            </a:p>
            <a:p>
              <a:pPr algn="l">
                <a:lnSpc>
                  <a:spcPts val="4164"/>
                </a:lnSpc>
              </a:pPr>
              <a:endParaRPr lang="en-US" sz="3000">
                <a:solidFill>
                  <a:srgbClr val="000000"/>
                </a:solidFill>
                <a:latin typeface="Dosis"/>
                <a:ea typeface="Dosis"/>
                <a:cs typeface="Dosis"/>
                <a:sym typeface="Dosis"/>
              </a:endParaRPr>
            </a:p>
          </p:txBody>
        </p:sp>
      </p:grpSp>
      <p:grpSp>
        <p:nvGrpSpPr>
          <p:cNvPr id="9" name="Group 9" descr="Evidence box to add evidence of completing the task."/>
          <p:cNvGrpSpPr/>
          <p:nvPr/>
        </p:nvGrpSpPr>
        <p:grpSpPr>
          <a:xfrm>
            <a:off x="9282645" y="1804095"/>
            <a:ext cx="8579926" cy="3360424"/>
            <a:chOff x="0" y="-9883"/>
            <a:chExt cx="1442175" cy="564844"/>
          </a:xfrm>
        </p:grpSpPr>
        <p:sp>
          <p:nvSpPr>
            <p:cNvPr id="10" name="Freeform 10"/>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1" name="TextBox 11"/>
            <p:cNvSpPr txBox="1"/>
            <p:nvPr/>
          </p:nvSpPr>
          <p:spPr>
            <a:xfrm>
              <a:off x="6669" y="-9883"/>
              <a:ext cx="1435506" cy="564844"/>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Get a team member to record an observation log</a:t>
              </a:r>
            </a:p>
            <a:p>
              <a:pPr algn="ctr">
                <a:lnSpc>
                  <a:spcPts val="2659"/>
                </a:lnSpc>
              </a:pPr>
              <a:r>
                <a:rPr lang="en-US" sz="1899" dirty="0">
                  <a:solidFill>
                    <a:srgbClr val="000000"/>
                  </a:solidFill>
                  <a:latin typeface="Dosis"/>
                  <a:ea typeface="Dosis"/>
                  <a:cs typeface="Dosis"/>
                  <a:sym typeface="Dosis"/>
                </a:rPr>
                <a:t>e.g. What you did and how you did it.</a:t>
              </a:r>
            </a:p>
            <a:p>
              <a:pPr algn="ctr">
                <a:lnSpc>
                  <a:spcPts val="2659"/>
                </a:lnSpc>
              </a:pPr>
              <a:r>
                <a:rPr lang="en-US" sz="1899" dirty="0">
                  <a:solidFill>
                    <a:srgbClr val="000000"/>
                  </a:solidFill>
                  <a:latin typeface="Dosis"/>
                  <a:ea typeface="Dosis"/>
                  <a:cs typeface="Dosis"/>
                  <a:sym typeface="Dosis"/>
                </a:rPr>
                <a:t>Then record one for them.</a:t>
              </a: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p:txBody>
        </p:sp>
      </p:grpSp>
      <p:grpSp>
        <p:nvGrpSpPr>
          <p:cNvPr id="12" name="Group 12" descr="Evidence title"/>
          <p:cNvGrpSpPr/>
          <p:nvPr/>
        </p:nvGrpSpPr>
        <p:grpSpPr>
          <a:xfrm>
            <a:off x="9144000" y="596704"/>
            <a:ext cx="7661465" cy="1136439"/>
            <a:chOff x="0" y="0"/>
            <a:chExt cx="10215286" cy="1515252"/>
          </a:xfrm>
        </p:grpSpPr>
        <p:sp>
          <p:nvSpPr>
            <p:cNvPr id="13" name="Freeform 13"/>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4" name="TextBox 14"/>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15" name="Group 15" descr="Reflection title"/>
          <p:cNvGrpSpPr/>
          <p:nvPr/>
        </p:nvGrpSpPr>
        <p:grpSpPr>
          <a:xfrm>
            <a:off x="9144000" y="5243127"/>
            <a:ext cx="7661465" cy="1097913"/>
            <a:chOff x="0" y="0"/>
            <a:chExt cx="10215286" cy="1463884"/>
          </a:xfrm>
        </p:grpSpPr>
        <p:sp>
          <p:nvSpPr>
            <p:cNvPr id="16" name="Freeform 1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7" name="TextBox 17"/>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8" name="Group 18" descr="Space to include reflection on completing the task"/>
          <p:cNvGrpSpPr/>
          <p:nvPr/>
        </p:nvGrpSpPr>
        <p:grpSpPr>
          <a:xfrm>
            <a:off x="9322321" y="6427883"/>
            <a:ext cx="8565424" cy="3831456"/>
            <a:chOff x="0" y="-11405"/>
            <a:chExt cx="1526691" cy="682914"/>
          </a:xfrm>
        </p:grpSpPr>
        <p:sp>
          <p:nvSpPr>
            <p:cNvPr id="19" name="Freeform 19"/>
            <p:cNvSpPr/>
            <p:nvPr/>
          </p:nvSpPr>
          <p:spPr>
            <a:xfrm>
              <a:off x="0" y="0"/>
              <a:ext cx="1522204" cy="644814"/>
            </a:xfrm>
            <a:custGeom>
              <a:avLst/>
              <a:gdLst/>
              <a:ahLst/>
              <a:cxnLst/>
              <a:rect l="l" t="t" r="r" b="b"/>
              <a:pathLst>
                <a:path w="1522204" h="644814">
                  <a:moveTo>
                    <a:pt x="17705" y="0"/>
                  </a:moveTo>
                  <a:lnTo>
                    <a:pt x="1504498" y="0"/>
                  </a:lnTo>
                  <a:cubicBezTo>
                    <a:pt x="1509194" y="0"/>
                    <a:pt x="1513697" y="1865"/>
                    <a:pt x="1517018" y="5186"/>
                  </a:cubicBezTo>
                  <a:cubicBezTo>
                    <a:pt x="1520338" y="8506"/>
                    <a:pt x="1522204" y="13010"/>
                    <a:pt x="1522204" y="17705"/>
                  </a:cubicBezTo>
                  <a:lnTo>
                    <a:pt x="1522204" y="627109"/>
                  </a:lnTo>
                  <a:cubicBezTo>
                    <a:pt x="1522204" y="636887"/>
                    <a:pt x="1514277" y="644814"/>
                    <a:pt x="1504498" y="644814"/>
                  </a:cubicBezTo>
                  <a:lnTo>
                    <a:pt x="17705" y="644814"/>
                  </a:lnTo>
                  <a:cubicBezTo>
                    <a:pt x="7927" y="644814"/>
                    <a:pt x="0" y="636887"/>
                    <a:pt x="0" y="627109"/>
                  </a:cubicBezTo>
                  <a:lnTo>
                    <a:pt x="0" y="17705"/>
                  </a:lnTo>
                  <a:cubicBezTo>
                    <a:pt x="0" y="7927"/>
                    <a:pt x="7927" y="0"/>
                    <a:pt x="17705" y="0"/>
                  </a:cubicBezTo>
                  <a:close/>
                </a:path>
              </a:pathLst>
            </a:custGeom>
            <a:solidFill>
              <a:srgbClr val="F1ECE6"/>
            </a:solidFill>
          </p:spPr>
          <p:txBody>
            <a:bodyPr/>
            <a:lstStyle/>
            <a:p>
              <a:endParaRPr lang="en-GB"/>
            </a:p>
          </p:txBody>
        </p:sp>
        <p:sp>
          <p:nvSpPr>
            <p:cNvPr id="20" name="TextBox 20"/>
            <p:cNvSpPr txBox="1"/>
            <p:nvPr/>
          </p:nvSpPr>
          <p:spPr>
            <a:xfrm>
              <a:off x="4487" y="-11405"/>
              <a:ext cx="1522204" cy="682914"/>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Was your shelter successful?</a:t>
              </a:r>
            </a:p>
            <a:p>
              <a:pPr algn="ctr">
                <a:lnSpc>
                  <a:spcPts val="2659"/>
                </a:lnSpc>
              </a:pPr>
              <a:r>
                <a:rPr lang="en-US" sz="1899" spc="68" dirty="0">
                  <a:solidFill>
                    <a:srgbClr val="000000"/>
                  </a:solidFill>
                  <a:latin typeface="Dosis"/>
                  <a:ea typeface="Dosis"/>
                  <a:cs typeface="Dosis"/>
                  <a:sym typeface="Dosis"/>
                </a:rPr>
                <a:t>What role did you take in the group to complete this task?</a:t>
              </a:r>
            </a:p>
            <a:p>
              <a:pPr algn="ctr">
                <a:lnSpc>
                  <a:spcPts val="2659"/>
                </a:lnSpc>
              </a:pPr>
              <a:endParaRPr lang="en-US" sz="1899" spc="68" dirty="0">
                <a:solidFill>
                  <a:srgbClr val="000000"/>
                </a:solidFill>
                <a:latin typeface="Dosis"/>
                <a:ea typeface="Dosis"/>
                <a:cs typeface="Dosis"/>
                <a:sym typeface="Dosis"/>
              </a:endParaRPr>
            </a:p>
            <a:p>
              <a:pPr algn="ctr">
                <a:lnSpc>
                  <a:spcPts val="2659"/>
                </a:lnSpc>
              </a:pPr>
              <a:endParaRPr lang="en-US" sz="1899" spc="68" dirty="0">
                <a:solidFill>
                  <a:srgbClr val="000000"/>
                </a:solidFill>
                <a:latin typeface="Dosis"/>
                <a:ea typeface="Dosis"/>
                <a:cs typeface="Dosis"/>
                <a:sym typeface="Dosis"/>
              </a:endParaRPr>
            </a:p>
            <a:p>
              <a:pPr algn="ctr">
                <a:lnSpc>
                  <a:spcPts val="2659"/>
                </a:lnSpc>
              </a:pPr>
              <a:endParaRPr lang="en-US" sz="1899" spc="68" dirty="0">
                <a:solidFill>
                  <a:srgbClr val="000000"/>
                </a:solidFill>
                <a:latin typeface="Dosis"/>
                <a:ea typeface="Dosis"/>
                <a:cs typeface="Dosis"/>
                <a:sym typeface="Dosis"/>
              </a:endParaRPr>
            </a:p>
            <a:p>
              <a:pPr algn="ctr">
                <a:lnSpc>
                  <a:spcPts val="2659"/>
                </a:lnSpc>
              </a:pPr>
              <a:endParaRPr lang="en-US" sz="1899" spc="68" dirty="0">
                <a:solidFill>
                  <a:srgbClr val="000000"/>
                </a:solidFill>
                <a:latin typeface="Dosis"/>
                <a:ea typeface="Dosis"/>
                <a:cs typeface="Dosis"/>
                <a:sym typeface="Dosis"/>
              </a:endParaRPr>
            </a:p>
          </p:txBody>
        </p:sp>
      </p:grpSp>
      <p:grpSp>
        <p:nvGrpSpPr>
          <p:cNvPr id="21" name="Group 21" descr="Level 1 task"/>
          <p:cNvGrpSpPr/>
          <p:nvPr/>
        </p:nvGrpSpPr>
        <p:grpSpPr>
          <a:xfrm rot="-789030">
            <a:off x="-427991" y="2380122"/>
            <a:ext cx="3654514" cy="785105"/>
            <a:chOff x="0" y="0"/>
            <a:chExt cx="4872686" cy="1046806"/>
          </a:xfrm>
        </p:grpSpPr>
        <p:sp>
          <p:nvSpPr>
            <p:cNvPr id="22" name="Freeform 22"/>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23" name="TextBox 23"/>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444"/>
                  </a:solidFill>
                  <a:latin typeface="League Spartan"/>
                  <a:ea typeface="League Spartan"/>
                  <a:cs typeface="League Spartan"/>
                  <a:sym typeface="League Spartan"/>
                </a:rPr>
                <a:t>Level 1 task</a:t>
              </a:r>
            </a:p>
          </p:txBody>
        </p:sp>
      </p:grpSp>
      <p:sp>
        <p:nvSpPr>
          <p:cNvPr id="24" name="Freeform 24">
            <a:extLst>
              <a:ext uri="{C183D7F6-B498-43B3-948B-1728B52AA6E4}">
                <adec:decorative xmlns:adec="http://schemas.microsoft.com/office/drawing/2017/decorative" val="1"/>
              </a:ext>
            </a:extLst>
          </p:cNvPr>
          <p:cNvSpPr/>
          <p:nvPr/>
        </p:nvSpPr>
        <p:spPr>
          <a:xfrm rot="622962">
            <a:off x="6324382" y="1617707"/>
            <a:ext cx="2606115" cy="2606115"/>
          </a:xfrm>
          <a:custGeom>
            <a:avLst/>
            <a:gdLst/>
            <a:ahLst/>
            <a:cxnLst/>
            <a:rect l="l" t="t" r="r" b="b"/>
            <a:pathLst>
              <a:path w="2606115" h="2606115">
                <a:moveTo>
                  <a:pt x="0" y="0"/>
                </a:moveTo>
                <a:lnTo>
                  <a:pt x="2606115" y="0"/>
                </a:lnTo>
                <a:lnTo>
                  <a:pt x="2606115" y="2606115"/>
                </a:lnTo>
                <a:lnTo>
                  <a:pt x="0" y="260611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itle 24">
            <a:extLst>
              <a:ext uri="{FF2B5EF4-FFF2-40B4-BE49-F238E27FC236}">
                <a16:creationId xmlns:a16="http://schemas.microsoft.com/office/drawing/2014/main" id="{8D4A9DAA-B257-62E1-CC8A-195F4FF383B7}"/>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Bay Survival Skills Badge Level 1 activities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descr="Title"/>
          <p:cNvGrpSpPr/>
          <p:nvPr/>
        </p:nvGrpSpPr>
        <p:grpSpPr>
          <a:xfrm>
            <a:off x="451023" y="61989"/>
            <a:ext cx="9347310" cy="2002047"/>
            <a:chOff x="0" y="0"/>
            <a:chExt cx="12463080" cy="2669396"/>
          </a:xfrm>
        </p:grpSpPr>
        <p:sp>
          <p:nvSpPr>
            <p:cNvPr id="4" name="Freeform 4"/>
            <p:cNvSpPr/>
            <p:nvPr/>
          </p:nvSpPr>
          <p:spPr>
            <a:xfrm rot="110282">
              <a:off x="33263" y="198221"/>
              <a:ext cx="12396555" cy="2272954"/>
            </a:xfrm>
            <a:custGeom>
              <a:avLst/>
              <a:gdLst/>
              <a:ahLst/>
              <a:cxnLst/>
              <a:rect l="l" t="t" r="r" b="b"/>
              <a:pathLst>
                <a:path w="12396555" h="2272954">
                  <a:moveTo>
                    <a:pt x="0" y="0"/>
                  </a:moveTo>
                  <a:lnTo>
                    <a:pt x="12396555" y="0"/>
                  </a:lnTo>
                  <a:lnTo>
                    <a:pt x="12396555" y="2272954"/>
                  </a:lnTo>
                  <a:lnTo>
                    <a:pt x="0" y="2272954"/>
                  </a:lnTo>
                  <a:lnTo>
                    <a:pt x="0" y="0"/>
                  </a:lnTo>
                  <a:close/>
                </a:path>
              </a:pathLst>
            </a:custGeom>
            <a:blipFill>
              <a:blip r:embed="rId3"/>
              <a:stretch>
                <a:fillRect l="-1487" t="-29049" b="-106191"/>
              </a:stretch>
            </a:blipFill>
          </p:spPr>
          <p:txBody>
            <a:bodyPr/>
            <a:lstStyle/>
            <a:p>
              <a:endParaRPr lang="en-GB"/>
            </a:p>
          </p:txBody>
        </p:sp>
        <p:sp>
          <p:nvSpPr>
            <p:cNvPr id="5" name="TextBox 5"/>
            <p:cNvSpPr txBox="1"/>
            <p:nvPr/>
          </p:nvSpPr>
          <p:spPr>
            <a:xfrm>
              <a:off x="578570" y="875318"/>
              <a:ext cx="11305940"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Bay Survival Skills</a:t>
              </a:r>
            </a:p>
          </p:txBody>
        </p:sp>
      </p:grpSp>
      <p:grpSp>
        <p:nvGrpSpPr>
          <p:cNvPr id="21" name="Group 21" descr="Level 2 task"/>
          <p:cNvGrpSpPr/>
          <p:nvPr/>
        </p:nvGrpSpPr>
        <p:grpSpPr>
          <a:xfrm rot="-789030">
            <a:off x="-124793" y="2175157"/>
            <a:ext cx="3654514" cy="785105"/>
            <a:chOff x="0" y="0"/>
            <a:chExt cx="4872686" cy="1046806"/>
          </a:xfrm>
        </p:grpSpPr>
        <p:sp>
          <p:nvSpPr>
            <p:cNvPr id="22" name="Freeform 22"/>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23" name="TextBox 23"/>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7B2"/>
                  </a:solidFill>
                  <a:latin typeface="League Spartan"/>
                  <a:ea typeface="League Spartan"/>
                  <a:cs typeface="League Spartan"/>
                  <a:sym typeface="League Spartan"/>
                </a:rPr>
                <a:t>Level 2 task</a:t>
              </a:r>
            </a:p>
          </p:txBody>
        </p:sp>
      </p:grpSp>
      <p:grpSp>
        <p:nvGrpSpPr>
          <p:cNvPr id="6" name="Group 6" descr="Activity description"/>
          <p:cNvGrpSpPr/>
          <p:nvPr/>
        </p:nvGrpSpPr>
        <p:grpSpPr>
          <a:xfrm>
            <a:off x="331728" y="3336610"/>
            <a:ext cx="8472203" cy="10896430"/>
            <a:chOff x="0" y="0"/>
            <a:chExt cx="11296270" cy="14528573"/>
          </a:xfrm>
        </p:grpSpPr>
        <p:sp>
          <p:nvSpPr>
            <p:cNvPr id="7" name="Freeform 7"/>
            <p:cNvSpPr/>
            <p:nvPr/>
          </p:nvSpPr>
          <p:spPr>
            <a:xfrm>
              <a:off x="0" y="0"/>
              <a:ext cx="11296270" cy="14528573"/>
            </a:xfrm>
            <a:custGeom>
              <a:avLst/>
              <a:gdLst/>
              <a:ahLst/>
              <a:cxnLst/>
              <a:rect l="l" t="t" r="r" b="b"/>
              <a:pathLst>
                <a:path w="11296270" h="14528573">
                  <a:moveTo>
                    <a:pt x="0" y="0"/>
                  </a:moveTo>
                  <a:lnTo>
                    <a:pt x="11296270" y="0"/>
                  </a:lnTo>
                  <a:lnTo>
                    <a:pt x="11296270" y="14528573"/>
                  </a:lnTo>
                  <a:lnTo>
                    <a:pt x="0" y="14528573"/>
                  </a:lnTo>
                  <a:lnTo>
                    <a:pt x="0" y="0"/>
                  </a:lnTo>
                  <a:close/>
                </a:path>
              </a:pathLst>
            </a:custGeom>
            <a:blipFill>
              <a:blip>
                <a:extLst>
                  <a:ext uri="{96DAC541-7B7A-43D3-8B79-37D633B846F1}">
                    <asvg:svgBlip xmlns:asvg="http://schemas.microsoft.com/office/drawing/2016/SVG/main" r:embed="rId4"/>
                  </a:ext>
                </a:extLst>
              </a:blip>
              <a:stretch>
                <a:fillRect t="-1398" b="-1398"/>
              </a:stretch>
            </a:blipFill>
          </p:spPr>
          <p:txBody>
            <a:bodyPr/>
            <a:lstStyle/>
            <a:p>
              <a:endParaRPr lang="en-GB"/>
            </a:p>
          </p:txBody>
        </p:sp>
        <p:sp>
          <p:nvSpPr>
            <p:cNvPr id="8" name="TextBox 8"/>
            <p:cNvSpPr txBox="1"/>
            <p:nvPr/>
          </p:nvSpPr>
          <p:spPr>
            <a:xfrm>
              <a:off x="1766209" y="292094"/>
              <a:ext cx="9530062" cy="82382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Task: First Aid on the Bay</a:t>
              </a:r>
            </a:p>
            <a:p>
              <a:pPr algn="l">
                <a:lnSpc>
                  <a:spcPts val="2975"/>
                </a:lnSpc>
              </a:pPr>
              <a:endParaRPr lang="en-US" sz="3000" b="1">
                <a:solidFill>
                  <a:srgbClr val="000000"/>
                </a:solidFill>
                <a:latin typeface="Dosis Bold"/>
                <a:ea typeface="Dosis Bold"/>
                <a:cs typeface="Dosis Bold"/>
                <a:sym typeface="Dosis Bold"/>
              </a:endParaRPr>
            </a:p>
            <a:p>
              <a:pPr algn="l">
                <a:lnSpc>
                  <a:spcPts val="3570"/>
                </a:lnSpc>
              </a:pPr>
              <a:r>
                <a:rPr lang="en-US" sz="3000">
                  <a:solidFill>
                    <a:srgbClr val="000000"/>
                  </a:solidFill>
                  <a:latin typeface="Dosis"/>
                  <a:ea typeface="Dosis"/>
                  <a:cs typeface="Dosis"/>
                  <a:sym typeface="Dosis"/>
                </a:rPr>
                <a:t>Demonstrate how to signal for help using a signal mirror or whistle.</a:t>
              </a:r>
            </a:p>
            <a:p>
              <a:pPr algn="l">
                <a:lnSpc>
                  <a:spcPts val="3570"/>
                </a:lnSpc>
              </a:pPr>
              <a:r>
                <a:rPr lang="en-US" sz="3000">
                  <a:solidFill>
                    <a:srgbClr val="000000"/>
                  </a:solidFill>
                  <a:latin typeface="Dosis"/>
                  <a:ea typeface="Dosis"/>
                  <a:cs typeface="Dosis"/>
                  <a:sym typeface="Dosis"/>
                </a:rPr>
                <a:t>Explain the process of “cold water shock” and how to treat it in an emergency.</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Resources:</a:t>
              </a:r>
              <a:r>
                <a:rPr lang="en-US" sz="3000">
                  <a:solidFill>
                    <a:srgbClr val="000000"/>
                  </a:solidFill>
                  <a:latin typeface="Dosis"/>
                  <a:ea typeface="Dosis"/>
                  <a:cs typeface="Dosis"/>
                  <a:sym typeface="Dosis"/>
                </a:rPr>
                <a:t> whistle, mirror, survival blanket</a:t>
              </a:r>
            </a:p>
            <a:p>
              <a:pPr algn="l">
                <a:lnSpc>
                  <a:spcPts val="178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Prior Learning:</a:t>
              </a:r>
              <a:r>
                <a:rPr lang="en-US" sz="3000">
                  <a:solidFill>
                    <a:srgbClr val="000000"/>
                  </a:solidFill>
                  <a:latin typeface="Dosis"/>
                  <a:ea typeface="Dosis"/>
                  <a:cs typeface="Dosis"/>
                  <a:sym typeface="Dosis"/>
                </a:rPr>
                <a:t> First Aid basics, emergency protocols</a:t>
              </a:r>
            </a:p>
            <a:p>
              <a:pPr algn="l">
                <a:lnSpc>
                  <a:spcPts val="178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Essential Skills: </a:t>
              </a:r>
              <a:r>
                <a:rPr lang="en-US" sz="3000">
                  <a:solidFill>
                    <a:srgbClr val="000000"/>
                  </a:solidFill>
                  <a:latin typeface="Dosis"/>
                  <a:ea typeface="Dosis"/>
                  <a:cs typeface="Dosis"/>
                  <a:sym typeface="Dosis"/>
                </a:rPr>
                <a:t>Problem solving, communication, staying positive</a:t>
              </a:r>
            </a:p>
            <a:p>
              <a:pPr algn="l">
                <a:lnSpc>
                  <a:spcPts val="4164"/>
                </a:lnSpc>
              </a:pPr>
              <a:endParaRPr lang="en-US" sz="3000">
                <a:solidFill>
                  <a:srgbClr val="000000"/>
                </a:solidFill>
                <a:latin typeface="Dosis"/>
                <a:ea typeface="Dosis"/>
                <a:cs typeface="Dosis"/>
                <a:sym typeface="Dosis"/>
              </a:endParaRPr>
            </a:p>
          </p:txBody>
        </p:sp>
      </p:grpSp>
      <p:grpSp>
        <p:nvGrpSpPr>
          <p:cNvPr id="12" name="Group 12" descr="Title"/>
          <p:cNvGrpSpPr/>
          <p:nvPr/>
        </p:nvGrpSpPr>
        <p:grpSpPr>
          <a:xfrm>
            <a:off x="9144000" y="596704"/>
            <a:ext cx="7661465" cy="1136439"/>
            <a:chOff x="0" y="0"/>
            <a:chExt cx="10215286" cy="1515252"/>
          </a:xfrm>
        </p:grpSpPr>
        <p:sp>
          <p:nvSpPr>
            <p:cNvPr id="13" name="Freeform 13"/>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4" name="TextBox 14"/>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9" name="Group 9" descr="Space to write evidence of doing the activity"/>
          <p:cNvGrpSpPr/>
          <p:nvPr/>
        </p:nvGrpSpPr>
        <p:grpSpPr>
          <a:xfrm>
            <a:off x="9322320" y="1769732"/>
            <a:ext cx="8540250" cy="3133756"/>
            <a:chOff x="0" y="0"/>
            <a:chExt cx="1435506" cy="526744"/>
          </a:xfrm>
        </p:grpSpPr>
        <p:sp>
          <p:nvSpPr>
            <p:cNvPr id="10" name="Freeform 10"/>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1" name="TextBox 11"/>
            <p:cNvSpPr txBox="1"/>
            <p:nvPr/>
          </p:nvSpPr>
          <p:spPr>
            <a:xfrm>
              <a:off x="0" y="-38100"/>
              <a:ext cx="1435506" cy="564844"/>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p:txBody>
        </p:sp>
      </p:grpSp>
      <p:grpSp>
        <p:nvGrpSpPr>
          <p:cNvPr id="15" name="Group 15" descr="Title"/>
          <p:cNvGrpSpPr/>
          <p:nvPr/>
        </p:nvGrpSpPr>
        <p:grpSpPr>
          <a:xfrm>
            <a:off x="9144000" y="5229225"/>
            <a:ext cx="7661465" cy="1097913"/>
            <a:chOff x="0" y="0"/>
            <a:chExt cx="10215286" cy="1463884"/>
          </a:xfrm>
        </p:grpSpPr>
        <p:sp>
          <p:nvSpPr>
            <p:cNvPr id="16" name="Freeform 1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7" name="TextBox 17"/>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8" name="Group 18" descr="Space to add reflection on completion of activity."/>
          <p:cNvGrpSpPr/>
          <p:nvPr/>
        </p:nvGrpSpPr>
        <p:grpSpPr>
          <a:xfrm>
            <a:off x="9322320" y="6495180"/>
            <a:ext cx="8540250" cy="3617698"/>
            <a:chOff x="0" y="0"/>
            <a:chExt cx="1522204" cy="644814"/>
          </a:xfrm>
        </p:grpSpPr>
        <p:sp>
          <p:nvSpPr>
            <p:cNvPr id="19" name="Freeform 19"/>
            <p:cNvSpPr/>
            <p:nvPr/>
          </p:nvSpPr>
          <p:spPr>
            <a:xfrm>
              <a:off x="0" y="0"/>
              <a:ext cx="1522204" cy="644814"/>
            </a:xfrm>
            <a:custGeom>
              <a:avLst/>
              <a:gdLst/>
              <a:ahLst/>
              <a:cxnLst/>
              <a:rect l="l" t="t" r="r" b="b"/>
              <a:pathLst>
                <a:path w="1522204" h="644814">
                  <a:moveTo>
                    <a:pt x="17705" y="0"/>
                  </a:moveTo>
                  <a:lnTo>
                    <a:pt x="1504498" y="0"/>
                  </a:lnTo>
                  <a:cubicBezTo>
                    <a:pt x="1509194" y="0"/>
                    <a:pt x="1513697" y="1865"/>
                    <a:pt x="1517018" y="5186"/>
                  </a:cubicBezTo>
                  <a:cubicBezTo>
                    <a:pt x="1520338" y="8506"/>
                    <a:pt x="1522204" y="13010"/>
                    <a:pt x="1522204" y="17705"/>
                  </a:cubicBezTo>
                  <a:lnTo>
                    <a:pt x="1522204" y="627109"/>
                  </a:lnTo>
                  <a:cubicBezTo>
                    <a:pt x="1522204" y="636887"/>
                    <a:pt x="1514277" y="644814"/>
                    <a:pt x="1504498" y="644814"/>
                  </a:cubicBezTo>
                  <a:lnTo>
                    <a:pt x="17705" y="644814"/>
                  </a:lnTo>
                  <a:cubicBezTo>
                    <a:pt x="7927" y="644814"/>
                    <a:pt x="0" y="636887"/>
                    <a:pt x="0" y="627109"/>
                  </a:cubicBezTo>
                  <a:lnTo>
                    <a:pt x="0" y="17705"/>
                  </a:lnTo>
                  <a:cubicBezTo>
                    <a:pt x="0" y="7927"/>
                    <a:pt x="7927" y="0"/>
                    <a:pt x="17705" y="0"/>
                  </a:cubicBezTo>
                  <a:close/>
                </a:path>
              </a:pathLst>
            </a:custGeom>
            <a:solidFill>
              <a:srgbClr val="F1ECE6"/>
            </a:solidFill>
          </p:spPr>
          <p:txBody>
            <a:bodyPr/>
            <a:lstStyle/>
            <a:p>
              <a:endParaRPr lang="en-GB"/>
            </a:p>
          </p:txBody>
        </p:sp>
        <p:sp>
          <p:nvSpPr>
            <p:cNvPr id="20" name="TextBox 20"/>
            <p:cNvSpPr txBox="1"/>
            <p:nvPr/>
          </p:nvSpPr>
          <p:spPr>
            <a:xfrm>
              <a:off x="0" y="-38100"/>
              <a:ext cx="1522204" cy="682914"/>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p:txBody>
        </p:sp>
      </p:grpSp>
      <p:sp>
        <p:nvSpPr>
          <p:cNvPr id="24" name="Freeform 24">
            <a:extLst>
              <a:ext uri="{C183D7F6-B498-43B3-948B-1728B52AA6E4}">
                <adec:decorative xmlns:adec="http://schemas.microsoft.com/office/drawing/2017/decorative" val="1"/>
              </a:ext>
            </a:extLst>
          </p:cNvPr>
          <p:cNvSpPr/>
          <p:nvPr/>
        </p:nvSpPr>
        <p:spPr>
          <a:xfrm rot="1032622" flipH="1">
            <a:off x="6766829" y="652005"/>
            <a:ext cx="3371080" cy="3838703"/>
          </a:xfrm>
          <a:custGeom>
            <a:avLst/>
            <a:gdLst/>
            <a:ahLst/>
            <a:cxnLst/>
            <a:rect l="l" t="t" r="r" b="b"/>
            <a:pathLst>
              <a:path w="3371080" h="3838703">
                <a:moveTo>
                  <a:pt x="3371079" y="0"/>
                </a:moveTo>
                <a:lnTo>
                  <a:pt x="0" y="0"/>
                </a:lnTo>
                <a:lnTo>
                  <a:pt x="0" y="3838703"/>
                </a:lnTo>
                <a:lnTo>
                  <a:pt x="3371079" y="3838703"/>
                </a:lnTo>
                <a:lnTo>
                  <a:pt x="3371079"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5830476" y="1539009"/>
            <a:ext cx="2008771" cy="2057400"/>
          </a:xfrm>
          <a:custGeom>
            <a:avLst/>
            <a:gdLst/>
            <a:ahLst/>
            <a:cxnLst/>
            <a:rect l="l" t="t" r="r" b="b"/>
            <a:pathLst>
              <a:path w="2008771" h="2057400">
                <a:moveTo>
                  <a:pt x="0" y="0"/>
                </a:moveTo>
                <a:lnTo>
                  <a:pt x="2008770" y="0"/>
                </a:lnTo>
                <a:lnTo>
                  <a:pt x="2008770" y="2057400"/>
                </a:lnTo>
                <a:lnTo>
                  <a:pt x="0" y="20574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6" name="Title 25">
            <a:extLst>
              <a:ext uri="{FF2B5EF4-FFF2-40B4-BE49-F238E27FC236}">
                <a16:creationId xmlns:a16="http://schemas.microsoft.com/office/drawing/2014/main" id="{C309422F-0759-E447-F824-B403F22CC7C4}"/>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Bay Survival Skills badge Level 2 task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descr="Title"/>
          <p:cNvGrpSpPr/>
          <p:nvPr/>
        </p:nvGrpSpPr>
        <p:grpSpPr>
          <a:xfrm>
            <a:off x="451023" y="61989"/>
            <a:ext cx="9347310" cy="2002047"/>
            <a:chOff x="0" y="0"/>
            <a:chExt cx="12463080" cy="2669396"/>
          </a:xfrm>
        </p:grpSpPr>
        <p:sp>
          <p:nvSpPr>
            <p:cNvPr id="4" name="Freeform 4"/>
            <p:cNvSpPr/>
            <p:nvPr/>
          </p:nvSpPr>
          <p:spPr>
            <a:xfrm rot="110282">
              <a:off x="33263" y="198221"/>
              <a:ext cx="12396555" cy="2272954"/>
            </a:xfrm>
            <a:custGeom>
              <a:avLst/>
              <a:gdLst/>
              <a:ahLst/>
              <a:cxnLst/>
              <a:rect l="l" t="t" r="r" b="b"/>
              <a:pathLst>
                <a:path w="12396555" h="2272954">
                  <a:moveTo>
                    <a:pt x="0" y="0"/>
                  </a:moveTo>
                  <a:lnTo>
                    <a:pt x="12396555" y="0"/>
                  </a:lnTo>
                  <a:lnTo>
                    <a:pt x="12396555" y="2272954"/>
                  </a:lnTo>
                  <a:lnTo>
                    <a:pt x="0" y="2272954"/>
                  </a:lnTo>
                  <a:lnTo>
                    <a:pt x="0" y="0"/>
                  </a:lnTo>
                  <a:close/>
                </a:path>
              </a:pathLst>
            </a:custGeom>
            <a:blipFill>
              <a:blip r:embed="rId3"/>
              <a:stretch>
                <a:fillRect l="-1487" t="-29049" b="-106191"/>
              </a:stretch>
            </a:blipFill>
          </p:spPr>
          <p:txBody>
            <a:bodyPr/>
            <a:lstStyle/>
            <a:p>
              <a:endParaRPr lang="en-GB"/>
            </a:p>
          </p:txBody>
        </p:sp>
        <p:sp>
          <p:nvSpPr>
            <p:cNvPr id="5" name="TextBox 5"/>
            <p:cNvSpPr txBox="1"/>
            <p:nvPr/>
          </p:nvSpPr>
          <p:spPr>
            <a:xfrm>
              <a:off x="578570" y="875318"/>
              <a:ext cx="11305940"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Coast Explorer</a:t>
              </a:r>
            </a:p>
          </p:txBody>
        </p:sp>
      </p:grpSp>
      <p:grpSp>
        <p:nvGrpSpPr>
          <p:cNvPr id="21" name="Group 21" descr="Level 1 task"/>
          <p:cNvGrpSpPr/>
          <p:nvPr/>
        </p:nvGrpSpPr>
        <p:grpSpPr>
          <a:xfrm rot="-789030">
            <a:off x="-124793" y="2175157"/>
            <a:ext cx="3654514" cy="785105"/>
            <a:chOff x="0" y="0"/>
            <a:chExt cx="4872686" cy="1046806"/>
          </a:xfrm>
        </p:grpSpPr>
        <p:sp>
          <p:nvSpPr>
            <p:cNvPr id="22" name="Freeform 22"/>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23" name="TextBox 23"/>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444"/>
                  </a:solidFill>
                  <a:latin typeface="League Spartan"/>
                  <a:ea typeface="League Spartan"/>
                  <a:cs typeface="League Spartan"/>
                  <a:sym typeface="League Spartan"/>
                </a:rPr>
                <a:t>Level 1 task</a:t>
              </a:r>
            </a:p>
          </p:txBody>
        </p:sp>
      </p:grpSp>
      <p:grpSp>
        <p:nvGrpSpPr>
          <p:cNvPr id="6" name="Group 6" descr="Task description"/>
          <p:cNvGrpSpPr/>
          <p:nvPr/>
        </p:nvGrpSpPr>
        <p:grpSpPr>
          <a:xfrm>
            <a:off x="331728" y="3336610"/>
            <a:ext cx="8472203" cy="10896430"/>
            <a:chOff x="0" y="0"/>
            <a:chExt cx="11296270" cy="14528573"/>
          </a:xfrm>
        </p:grpSpPr>
        <p:sp>
          <p:nvSpPr>
            <p:cNvPr id="7" name="Freeform 7"/>
            <p:cNvSpPr/>
            <p:nvPr/>
          </p:nvSpPr>
          <p:spPr>
            <a:xfrm>
              <a:off x="0" y="0"/>
              <a:ext cx="11296270" cy="14528573"/>
            </a:xfrm>
            <a:custGeom>
              <a:avLst/>
              <a:gdLst/>
              <a:ahLst/>
              <a:cxnLst/>
              <a:rect l="l" t="t" r="r" b="b"/>
              <a:pathLst>
                <a:path w="11296270" h="14528573">
                  <a:moveTo>
                    <a:pt x="0" y="0"/>
                  </a:moveTo>
                  <a:lnTo>
                    <a:pt x="11296270" y="0"/>
                  </a:lnTo>
                  <a:lnTo>
                    <a:pt x="11296270" y="14528573"/>
                  </a:lnTo>
                  <a:lnTo>
                    <a:pt x="0" y="14528573"/>
                  </a:lnTo>
                  <a:lnTo>
                    <a:pt x="0" y="0"/>
                  </a:lnTo>
                  <a:close/>
                </a:path>
              </a:pathLst>
            </a:custGeom>
            <a:blipFill>
              <a:blip>
                <a:extLst>
                  <a:ext uri="{96DAC541-7B7A-43D3-8B79-37D633B846F1}">
                    <asvg:svgBlip xmlns:asvg="http://schemas.microsoft.com/office/drawing/2016/SVG/main" r:embed="rId4"/>
                  </a:ext>
                </a:extLst>
              </a:blip>
              <a:stretch>
                <a:fillRect t="-1398" b="-1398"/>
              </a:stretch>
            </a:blipFill>
          </p:spPr>
          <p:txBody>
            <a:bodyPr/>
            <a:lstStyle/>
            <a:p>
              <a:endParaRPr lang="en-GB"/>
            </a:p>
          </p:txBody>
        </p:sp>
        <p:sp>
          <p:nvSpPr>
            <p:cNvPr id="8" name="TextBox 8"/>
            <p:cNvSpPr txBox="1"/>
            <p:nvPr/>
          </p:nvSpPr>
          <p:spPr>
            <a:xfrm>
              <a:off x="1766209" y="292094"/>
              <a:ext cx="9530062" cy="82382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Task: Rockpool Bio-Blitz</a:t>
              </a:r>
            </a:p>
            <a:p>
              <a:pPr algn="l">
                <a:lnSpc>
                  <a:spcPts val="2975"/>
                </a:lnSpc>
              </a:pPr>
              <a:endParaRPr lang="en-US" sz="3000" b="1">
                <a:solidFill>
                  <a:srgbClr val="000000"/>
                </a:solidFill>
                <a:latin typeface="Dosis Bold"/>
                <a:ea typeface="Dosis Bold"/>
                <a:cs typeface="Dosis Bold"/>
                <a:sym typeface="Dosis Bold"/>
              </a:endParaRPr>
            </a:p>
            <a:p>
              <a:pPr algn="l">
                <a:lnSpc>
                  <a:spcPts val="3570"/>
                </a:lnSpc>
              </a:pPr>
              <a:r>
                <a:rPr lang="en-US" sz="3000">
                  <a:solidFill>
                    <a:srgbClr val="000000"/>
                  </a:solidFill>
                  <a:latin typeface="Dosis"/>
                  <a:ea typeface="Dosis"/>
                  <a:cs typeface="Dosis"/>
                  <a:sym typeface="Dosis"/>
                </a:rPr>
                <a:t>Identify and record 3 different species found in a rockpool.</a:t>
              </a:r>
            </a:p>
            <a:p>
              <a:pPr algn="l">
                <a:lnSpc>
                  <a:spcPts val="3570"/>
                </a:lnSpc>
              </a:pPr>
              <a:r>
                <a:rPr lang="en-US" sz="3000">
                  <a:solidFill>
                    <a:srgbClr val="000000"/>
                  </a:solidFill>
                  <a:latin typeface="Dosis"/>
                  <a:ea typeface="Dosis"/>
                  <a:cs typeface="Dosis"/>
                  <a:sym typeface="Dosis"/>
                </a:rPr>
                <a:t>Note their physical adaptations e.g. how they stick to rocks.</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Resources:</a:t>
              </a:r>
              <a:r>
                <a:rPr lang="en-US" sz="3000">
                  <a:solidFill>
                    <a:srgbClr val="000000"/>
                  </a:solidFill>
                  <a:latin typeface="Dosis"/>
                  <a:ea typeface="Dosis"/>
                  <a:cs typeface="Dosis"/>
                  <a:sym typeface="Dosis"/>
                </a:rPr>
                <a:t> ID guides, magnifying glasses, buckets (optional).</a:t>
              </a:r>
            </a:p>
            <a:p>
              <a:pPr algn="l">
                <a:lnSpc>
                  <a:spcPts val="178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Prior Learning:</a:t>
              </a:r>
              <a:r>
                <a:rPr lang="en-US" sz="3000">
                  <a:solidFill>
                    <a:srgbClr val="000000"/>
                  </a:solidFill>
                  <a:latin typeface="Dosis"/>
                  <a:ea typeface="Dosis"/>
                  <a:cs typeface="Dosis"/>
                  <a:sym typeface="Dosis"/>
                </a:rPr>
                <a:t> Identifying common crustaceans, molluses</a:t>
              </a:r>
            </a:p>
            <a:p>
              <a:pPr algn="l">
                <a:lnSpc>
                  <a:spcPts val="178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Essential Skills: </a:t>
              </a:r>
              <a:r>
                <a:rPr lang="en-US" sz="3000">
                  <a:solidFill>
                    <a:srgbClr val="000000"/>
                  </a:solidFill>
                  <a:latin typeface="Dosis"/>
                  <a:ea typeface="Dosis"/>
                  <a:cs typeface="Dosis"/>
                  <a:sym typeface="Dosis"/>
                </a:rPr>
                <a:t>Aiming high, observations</a:t>
              </a:r>
            </a:p>
            <a:p>
              <a:pPr algn="l">
                <a:lnSpc>
                  <a:spcPts val="4164"/>
                </a:lnSpc>
              </a:pPr>
              <a:endParaRPr lang="en-US" sz="3000">
                <a:solidFill>
                  <a:srgbClr val="000000"/>
                </a:solidFill>
                <a:latin typeface="Dosis"/>
                <a:ea typeface="Dosis"/>
                <a:cs typeface="Dosis"/>
                <a:sym typeface="Dosis"/>
              </a:endParaRPr>
            </a:p>
          </p:txBody>
        </p:sp>
      </p:grpSp>
      <p:grpSp>
        <p:nvGrpSpPr>
          <p:cNvPr id="12" name="Group 12" descr="Title"/>
          <p:cNvGrpSpPr/>
          <p:nvPr/>
        </p:nvGrpSpPr>
        <p:grpSpPr>
          <a:xfrm>
            <a:off x="9144000" y="596704"/>
            <a:ext cx="7661465" cy="1136439"/>
            <a:chOff x="0" y="0"/>
            <a:chExt cx="10215286" cy="1515252"/>
          </a:xfrm>
        </p:grpSpPr>
        <p:sp>
          <p:nvSpPr>
            <p:cNvPr id="13" name="Freeform 13"/>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4" name="TextBox 14"/>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9" name="Group 9" descr="Attach evidence"/>
          <p:cNvGrpSpPr/>
          <p:nvPr/>
        </p:nvGrpSpPr>
        <p:grpSpPr>
          <a:xfrm>
            <a:off x="9322320" y="1878157"/>
            <a:ext cx="8540250" cy="3133756"/>
            <a:chOff x="0" y="0"/>
            <a:chExt cx="1435506" cy="526744"/>
          </a:xfrm>
        </p:grpSpPr>
        <p:sp>
          <p:nvSpPr>
            <p:cNvPr id="10" name="Freeform 10"/>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1" name="TextBox 11"/>
            <p:cNvSpPr txBox="1"/>
            <p:nvPr/>
          </p:nvSpPr>
          <p:spPr>
            <a:xfrm>
              <a:off x="0" y="-38100"/>
              <a:ext cx="1435506" cy="564844"/>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p:txBody>
        </p:sp>
      </p:grpSp>
      <p:grpSp>
        <p:nvGrpSpPr>
          <p:cNvPr id="15" name="Group 15" descr="Title"/>
          <p:cNvGrpSpPr/>
          <p:nvPr/>
        </p:nvGrpSpPr>
        <p:grpSpPr>
          <a:xfrm>
            <a:off x="9144000" y="5229225"/>
            <a:ext cx="7661465" cy="1097913"/>
            <a:chOff x="0" y="0"/>
            <a:chExt cx="10215286" cy="1463884"/>
          </a:xfrm>
        </p:grpSpPr>
        <p:sp>
          <p:nvSpPr>
            <p:cNvPr id="16" name="Freeform 1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7" name="TextBox 17"/>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8" name="Group 18" descr="Reflection"/>
          <p:cNvGrpSpPr/>
          <p:nvPr/>
        </p:nvGrpSpPr>
        <p:grpSpPr>
          <a:xfrm>
            <a:off x="9317649" y="6453317"/>
            <a:ext cx="8540250" cy="3831456"/>
            <a:chOff x="0" y="-4508"/>
            <a:chExt cx="1522204" cy="682914"/>
          </a:xfrm>
        </p:grpSpPr>
        <p:sp>
          <p:nvSpPr>
            <p:cNvPr id="19" name="Freeform 19"/>
            <p:cNvSpPr/>
            <p:nvPr/>
          </p:nvSpPr>
          <p:spPr>
            <a:xfrm>
              <a:off x="0" y="0"/>
              <a:ext cx="1522204" cy="644814"/>
            </a:xfrm>
            <a:custGeom>
              <a:avLst/>
              <a:gdLst/>
              <a:ahLst/>
              <a:cxnLst/>
              <a:rect l="l" t="t" r="r" b="b"/>
              <a:pathLst>
                <a:path w="1522204" h="644814">
                  <a:moveTo>
                    <a:pt x="17705" y="0"/>
                  </a:moveTo>
                  <a:lnTo>
                    <a:pt x="1504498" y="0"/>
                  </a:lnTo>
                  <a:cubicBezTo>
                    <a:pt x="1509194" y="0"/>
                    <a:pt x="1513697" y="1865"/>
                    <a:pt x="1517018" y="5186"/>
                  </a:cubicBezTo>
                  <a:cubicBezTo>
                    <a:pt x="1520338" y="8506"/>
                    <a:pt x="1522204" y="13010"/>
                    <a:pt x="1522204" y="17705"/>
                  </a:cubicBezTo>
                  <a:lnTo>
                    <a:pt x="1522204" y="627109"/>
                  </a:lnTo>
                  <a:cubicBezTo>
                    <a:pt x="1522204" y="636887"/>
                    <a:pt x="1514277" y="644814"/>
                    <a:pt x="1504498" y="644814"/>
                  </a:cubicBezTo>
                  <a:lnTo>
                    <a:pt x="17705" y="644814"/>
                  </a:lnTo>
                  <a:cubicBezTo>
                    <a:pt x="7927" y="644814"/>
                    <a:pt x="0" y="636887"/>
                    <a:pt x="0" y="627109"/>
                  </a:cubicBezTo>
                  <a:lnTo>
                    <a:pt x="0" y="17705"/>
                  </a:lnTo>
                  <a:cubicBezTo>
                    <a:pt x="0" y="7927"/>
                    <a:pt x="7927" y="0"/>
                    <a:pt x="17705" y="0"/>
                  </a:cubicBezTo>
                  <a:close/>
                </a:path>
              </a:pathLst>
            </a:custGeom>
            <a:solidFill>
              <a:srgbClr val="F1ECE6"/>
            </a:solidFill>
          </p:spPr>
          <p:txBody>
            <a:bodyPr/>
            <a:lstStyle/>
            <a:p>
              <a:endParaRPr lang="en-GB"/>
            </a:p>
          </p:txBody>
        </p:sp>
        <p:sp>
          <p:nvSpPr>
            <p:cNvPr id="20" name="TextBox 20"/>
            <p:cNvSpPr txBox="1"/>
            <p:nvPr/>
          </p:nvSpPr>
          <p:spPr>
            <a:xfrm>
              <a:off x="0" y="-4508"/>
              <a:ext cx="1522204" cy="682914"/>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What 3 things did you identify?</a:t>
              </a:r>
            </a:p>
            <a:p>
              <a:pPr algn="l">
                <a:lnSpc>
                  <a:spcPts val="3079"/>
                </a:lnSpc>
              </a:pPr>
              <a:r>
                <a:rPr lang="en-US" sz="2199" dirty="0">
                  <a:solidFill>
                    <a:srgbClr val="000000"/>
                  </a:solidFill>
                  <a:latin typeface="Dosis"/>
                  <a:ea typeface="Dosis"/>
                  <a:cs typeface="Dosis"/>
                  <a:sym typeface="Dosis"/>
                </a:rPr>
                <a:t>1.</a:t>
              </a:r>
            </a:p>
            <a:p>
              <a:pPr algn="l">
                <a:lnSpc>
                  <a:spcPts val="3079"/>
                </a:lnSpc>
              </a:pPr>
              <a:endParaRPr lang="en-US" sz="2199" dirty="0">
                <a:solidFill>
                  <a:srgbClr val="000000"/>
                </a:solidFill>
                <a:latin typeface="Dosis"/>
                <a:ea typeface="Dosis"/>
                <a:cs typeface="Dosis"/>
                <a:sym typeface="Dosis"/>
              </a:endParaRPr>
            </a:p>
            <a:p>
              <a:pPr algn="l">
                <a:lnSpc>
                  <a:spcPts val="3079"/>
                </a:lnSpc>
              </a:pPr>
              <a:endParaRPr lang="en-US" sz="2199" dirty="0">
                <a:solidFill>
                  <a:srgbClr val="000000"/>
                </a:solidFill>
                <a:latin typeface="Dosis"/>
                <a:ea typeface="Dosis"/>
                <a:cs typeface="Dosis"/>
                <a:sym typeface="Dosis"/>
              </a:endParaRPr>
            </a:p>
            <a:p>
              <a:pPr algn="l">
                <a:lnSpc>
                  <a:spcPts val="3079"/>
                </a:lnSpc>
              </a:pPr>
              <a:r>
                <a:rPr lang="en-US" sz="2199" dirty="0">
                  <a:solidFill>
                    <a:srgbClr val="000000"/>
                  </a:solidFill>
                  <a:latin typeface="Dosis"/>
                  <a:ea typeface="Dosis"/>
                  <a:cs typeface="Dosis"/>
                  <a:sym typeface="Dosis"/>
                </a:rPr>
                <a:t>2.</a:t>
              </a:r>
            </a:p>
            <a:p>
              <a:pPr algn="l">
                <a:lnSpc>
                  <a:spcPts val="3079"/>
                </a:lnSpc>
              </a:pPr>
              <a:endParaRPr lang="en-US" sz="2199" dirty="0">
                <a:solidFill>
                  <a:srgbClr val="000000"/>
                </a:solidFill>
                <a:latin typeface="Dosis"/>
                <a:ea typeface="Dosis"/>
                <a:cs typeface="Dosis"/>
                <a:sym typeface="Dosis"/>
              </a:endParaRPr>
            </a:p>
            <a:p>
              <a:pPr algn="l">
                <a:lnSpc>
                  <a:spcPts val="3079"/>
                </a:lnSpc>
              </a:pPr>
              <a:endParaRPr lang="en-US" sz="2199" dirty="0">
                <a:solidFill>
                  <a:srgbClr val="000000"/>
                </a:solidFill>
                <a:latin typeface="Dosis"/>
                <a:ea typeface="Dosis"/>
                <a:cs typeface="Dosis"/>
                <a:sym typeface="Dosis"/>
              </a:endParaRPr>
            </a:p>
            <a:p>
              <a:pPr algn="l">
                <a:lnSpc>
                  <a:spcPts val="3079"/>
                </a:lnSpc>
              </a:pPr>
              <a:r>
                <a:rPr lang="en-US" sz="2199" dirty="0">
                  <a:solidFill>
                    <a:srgbClr val="000000"/>
                  </a:solidFill>
                  <a:latin typeface="Dosis"/>
                  <a:ea typeface="Dosis"/>
                  <a:cs typeface="Dosis"/>
                  <a:sym typeface="Dosis"/>
                </a:rPr>
                <a:t>3.</a:t>
              </a:r>
            </a:p>
          </p:txBody>
        </p:sp>
      </p:grpSp>
      <p:sp>
        <p:nvSpPr>
          <p:cNvPr id="24" name="Freeform 24">
            <a:extLst>
              <a:ext uri="{C183D7F6-B498-43B3-948B-1728B52AA6E4}">
                <adec:decorative xmlns:adec="http://schemas.microsoft.com/office/drawing/2017/decorative" val="1"/>
              </a:ext>
            </a:extLst>
          </p:cNvPr>
          <p:cNvSpPr/>
          <p:nvPr/>
        </p:nvSpPr>
        <p:spPr>
          <a:xfrm rot="-5599344">
            <a:off x="5880399" y="-179243"/>
            <a:ext cx="3523765" cy="4114800"/>
          </a:xfrm>
          <a:custGeom>
            <a:avLst/>
            <a:gdLst/>
            <a:ahLst/>
            <a:cxnLst/>
            <a:rect l="l" t="t" r="r" b="b"/>
            <a:pathLst>
              <a:path w="3523765" h="4114800">
                <a:moveTo>
                  <a:pt x="0" y="0"/>
                </a:moveTo>
                <a:lnTo>
                  <a:pt x="3523766" y="0"/>
                </a:lnTo>
                <a:lnTo>
                  <a:pt x="3523766"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9517233" y="1886989"/>
            <a:ext cx="7466551" cy="674370"/>
          </a:xfrm>
          <a:prstGeom prst="rect">
            <a:avLst/>
          </a:prstGeom>
        </p:spPr>
        <p:txBody>
          <a:bodyPr lIns="0" tIns="0" rIns="0" bIns="0" rtlCol="0" anchor="t">
            <a:spAutoFit/>
          </a:bodyPr>
          <a:lstStyle/>
          <a:p>
            <a:pPr algn="ctr">
              <a:lnSpc>
                <a:spcPts val="2799"/>
              </a:lnSpc>
            </a:pPr>
            <a:r>
              <a:rPr lang="en-US" sz="1999">
                <a:solidFill>
                  <a:srgbClr val="000000"/>
                </a:solidFill>
                <a:latin typeface="Dosis"/>
                <a:ea typeface="Dosis"/>
                <a:cs typeface="Dosis"/>
                <a:sym typeface="Dosis"/>
              </a:rPr>
              <a:t> Attach a photograph or drawing of the 3 things you found.</a:t>
            </a:r>
          </a:p>
          <a:p>
            <a:pPr algn="l">
              <a:lnSpc>
                <a:spcPts val="2659"/>
              </a:lnSpc>
              <a:spcBef>
                <a:spcPct val="0"/>
              </a:spcBef>
            </a:pPr>
            <a:endParaRPr lang="en-US" sz="1999">
              <a:solidFill>
                <a:srgbClr val="000000"/>
              </a:solidFill>
              <a:latin typeface="Dosis"/>
              <a:ea typeface="Dosis"/>
              <a:cs typeface="Dosis"/>
              <a:sym typeface="Dosis"/>
            </a:endParaRPr>
          </a:p>
        </p:txBody>
      </p:sp>
      <p:sp>
        <p:nvSpPr>
          <p:cNvPr id="26" name="Title 25">
            <a:extLst>
              <a:ext uri="{FF2B5EF4-FFF2-40B4-BE49-F238E27FC236}">
                <a16:creationId xmlns:a16="http://schemas.microsoft.com/office/drawing/2014/main" id="{E6D8819F-F74A-23B4-27F4-4F821978236B}"/>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Coast Explorer badge Level 1 activity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descr="Title"/>
          <p:cNvGrpSpPr/>
          <p:nvPr/>
        </p:nvGrpSpPr>
        <p:grpSpPr>
          <a:xfrm>
            <a:off x="451023" y="61989"/>
            <a:ext cx="9347310" cy="2002047"/>
            <a:chOff x="0" y="0"/>
            <a:chExt cx="12463080" cy="2669396"/>
          </a:xfrm>
        </p:grpSpPr>
        <p:sp>
          <p:nvSpPr>
            <p:cNvPr id="4" name="Freeform 4"/>
            <p:cNvSpPr/>
            <p:nvPr/>
          </p:nvSpPr>
          <p:spPr>
            <a:xfrm rot="110282">
              <a:off x="33263" y="198221"/>
              <a:ext cx="12396555" cy="2272954"/>
            </a:xfrm>
            <a:custGeom>
              <a:avLst/>
              <a:gdLst/>
              <a:ahLst/>
              <a:cxnLst/>
              <a:rect l="l" t="t" r="r" b="b"/>
              <a:pathLst>
                <a:path w="12396555" h="2272954">
                  <a:moveTo>
                    <a:pt x="0" y="0"/>
                  </a:moveTo>
                  <a:lnTo>
                    <a:pt x="12396555" y="0"/>
                  </a:lnTo>
                  <a:lnTo>
                    <a:pt x="12396555" y="2272954"/>
                  </a:lnTo>
                  <a:lnTo>
                    <a:pt x="0" y="2272954"/>
                  </a:lnTo>
                  <a:lnTo>
                    <a:pt x="0" y="0"/>
                  </a:lnTo>
                  <a:close/>
                </a:path>
              </a:pathLst>
            </a:custGeom>
            <a:blipFill>
              <a:blip r:embed="rId3"/>
              <a:stretch>
                <a:fillRect l="-1487" t="-29049" b="-106191"/>
              </a:stretch>
            </a:blipFill>
          </p:spPr>
          <p:txBody>
            <a:bodyPr/>
            <a:lstStyle/>
            <a:p>
              <a:endParaRPr lang="en-GB"/>
            </a:p>
          </p:txBody>
        </p:sp>
        <p:sp>
          <p:nvSpPr>
            <p:cNvPr id="5" name="TextBox 5"/>
            <p:cNvSpPr txBox="1"/>
            <p:nvPr/>
          </p:nvSpPr>
          <p:spPr>
            <a:xfrm>
              <a:off x="578570" y="875318"/>
              <a:ext cx="11305940"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Coast Explorer</a:t>
              </a:r>
            </a:p>
          </p:txBody>
        </p:sp>
      </p:grpSp>
      <p:grpSp>
        <p:nvGrpSpPr>
          <p:cNvPr id="21" name="Group 21" descr="Level 2"/>
          <p:cNvGrpSpPr/>
          <p:nvPr/>
        </p:nvGrpSpPr>
        <p:grpSpPr>
          <a:xfrm rot="-789030">
            <a:off x="-124793" y="2175157"/>
            <a:ext cx="3654514" cy="785105"/>
            <a:chOff x="0" y="0"/>
            <a:chExt cx="4872686" cy="1046806"/>
          </a:xfrm>
        </p:grpSpPr>
        <p:sp>
          <p:nvSpPr>
            <p:cNvPr id="22" name="Freeform 22"/>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23" name="TextBox 23"/>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7B2"/>
                  </a:solidFill>
                  <a:latin typeface="League Spartan"/>
                  <a:ea typeface="League Spartan"/>
                  <a:cs typeface="League Spartan"/>
                  <a:sym typeface="League Spartan"/>
                </a:rPr>
                <a:t>Level 2 task</a:t>
              </a:r>
            </a:p>
          </p:txBody>
        </p:sp>
      </p:grpSp>
      <p:grpSp>
        <p:nvGrpSpPr>
          <p:cNvPr id="6" name="Group 6" descr="Activity description"/>
          <p:cNvGrpSpPr/>
          <p:nvPr/>
        </p:nvGrpSpPr>
        <p:grpSpPr>
          <a:xfrm>
            <a:off x="331728" y="3336610"/>
            <a:ext cx="8472203" cy="11191705"/>
            <a:chOff x="0" y="0"/>
            <a:chExt cx="11296270" cy="14922273"/>
          </a:xfrm>
        </p:grpSpPr>
        <p:sp>
          <p:nvSpPr>
            <p:cNvPr id="7" name="Freeform 7"/>
            <p:cNvSpPr/>
            <p:nvPr/>
          </p:nvSpPr>
          <p:spPr>
            <a:xfrm>
              <a:off x="0" y="0"/>
              <a:ext cx="11296270" cy="14922273"/>
            </a:xfrm>
            <a:custGeom>
              <a:avLst/>
              <a:gdLst/>
              <a:ahLst/>
              <a:cxnLst/>
              <a:rect l="l" t="t" r="r" b="b"/>
              <a:pathLst>
                <a:path w="11296270" h="14922273">
                  <a:moveTo>
                    <a:pt x="0" y="0"/>
                  </a:moveTo>
                  <a:lnTo>
                    <a:pt x="11296270" y="0"/>
                  </a:lnTo>
                  <a:lnTo>
                    <a:pt x="11296270" y="14922273"/>
                  </a:lnTo>
                  <a:lnTo>
                    <a:pt x="0" y="14922273"/>
                  </a:lnTo>
                  <a:lnTo>
                    <a:pt x="0" y="0"/>
                  </a:lnTo>
                  <a:close/>
                </a:path>
              </a:pathLst>
            </a:custGeom>
            <a:blipFill>
              <a:blip>
                <a:extLst>
                  <a:ext uri="{96DAC541-7B7A-43D3-8B79-37D633B846F1}">
                    <asvg:svgBlip xmlns:asvg="http://schemas.microsoft.com/office/drawing/2016/SVG/main" r:embed="rId4"/>
                  </a:ext>
                </a:extLst>
              </a:blip>
              <a:stretch>
                <a:fillRect t="-42" b="-42"/>
              </a:stretch>
            </a:blipFill>
          </p:spPr>
          <p:txBody>
            <a:bodyPr/>
            <a:lstStyle/>
            <a:p>
              <a:endParaRPr lang="en-GB"/>
            </a:p>
          </p:txBody>
        </p:sp>
        <p:sp>
          <p:nvSpPr>
            <p:cNvPr id="8" name="TextBox 8"/>
            <p:cNvSpPr txBox="1"/>
            <p:nvPr/>
          </p:nvSpPr>
          <p:spPr>
            <a:xfrm>
              <a:off x="1766209" y="523102"/>
              <a:ext cx="9530062" cy="86319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Task: Human Impact Survey</a:t>
              </a:r>
            </a:p>
            <a:p>
              <a:pPr algn="l">
                <a:lnSpc>
                  <a:spcPts val="2975"/>
                </a:lnSpc>
              </a:pPr>
              <a:endParaRPr lang="en-US" sz="3000" b="1">
                <a:solidFill>
                  <a:srgbClr val="000000"/>
                </a:solidFill>
                <a:latin typeface="Dosis Bold"/>
                <a:ea typeface="Dosis Bold"/>
                <a:cs typeface="Dosis Bold"/>
                <a:sym typeface="Dosis Bold"/>
              </a:endParaRPr>
            </a:p>
            <a:p>
              <a:pPr algn="l">
                <a:lnSpc>
                  <a:spcPts val="3569"/>
                </a:lnSpc>
              </a:pPr>
              <a:r>
                <a:rPr lang="en-US" sz="2999">
                  <a:solidFill>
                    <a:srgbClr val="000000"/>
                  </a:solidFill>
                  <a:latin typeface="Dosis"/>
                  <a:ea typeface="Dosis"/>
                  <a:cs typeface="Dosis"/>
                  <a:sym typeface="Dosis"/>
                </a:rPr>
                <a:t>Map a 50 metre area of the Morecambe Bay coast line.</a:t>
              </a:r>
            </a:p>
            <a:p>
              <a:pPr algn="l">
                <a:lnSpc>
                  <a:spcPts val="3569"/>
                </a:lnSpc>
              </a:pPr>
              <a:r>
                <a:rPr lang="en-US" sz="2999">
                  <a:solidFill>
                    <a:srgbClr val="000000"/>
                  </a:solidFill>
                  <a:latin typeface="Dosis"/>
                  <a:ea typeface="Dosis"/>
                  <a:cs typeface="Dosis"/>
                  <a:sym typeface="Dosis"/>
                </a:rPr>
                <a:t>Identify “Human features” vs “Physical features”.</a:t>
              </a:r>
            </a:p>
            <a:p>
              <a:pPr algn="l">
                <a:lnSpc>
                  <a:spcPts val="3569"/>
                </a:lnSpc>
              </a:pPr>
              <a:r>
                <a:rPr lang="en-US" sz="2999">
                  <a:solidFill>
                    <a:srgbClr val="000000"/>
                  </a:solidFill>
                  <a:latin typeface="Dosis"/>
                  <a:ea typeface="Dosis"/>
                  <a:cs typeface="Dosis"/>
                  <a:sym typeface="Dosis"/>
                </a:rPr>
                <a:t>Analyse how human activity, e.g. construction of sea walls, ramps, piers, has changed the shape of the coastline.</a:t>
              </a:r>
            </a:p>
            <a:p>
              <a:pPr algn="l">
                <a:lnSpc>
                  <a:spcPts val="1785"/>
                </a:lnSpc>
              </a:pPr>
              <a:endParaRPr lang="en-US" sz="2999">
                <a:solidFill>
                  <a:srgbClr val="000000"/>
                </a:solidFill>
                <a:latin typeface="Dosis"/>
                <a:ea typeface="Dosis"/>
                <a:cs typeface="Dosis"/>
                <a:sym typeface="Dosis"/>
              </a:endParaRPr>
            </a:p>
            <a:p>
              <a:pPr algn="l">
                <a:lnSpc>
                  <a:spcPts val="3569"/>
                </a:lnSpc>
              </a:pPr>
              <a:r>
                <a:rPr lang="en-US" sz="2999" b="1">
                  <a:solidFill>
                    <a:srgbClr val="000000"/>
                  </a:solidFill>
                  <a:latin typeface="Dosis Bold"/>
                  <a:ea typeface="Dosis Bold"/>
                  <a:cs typeface="Dosis Bold"/>
                  <a:sym typeface="Dosis Bold"/>
                </a:rPr>
                <a:t>Resources:</a:t>
              </a:r>
              <a:r>
                <a:rPr lang="en-US" sz="2999">
                  <a:solidFill>
                    <a:srgbClr val="000000"/>
                  </a:solidFill>
                  <a:latin typeface="Dosis"/>
                  <a:ea typeface="Dosis"/>
                  <a:cs typeface="Dosis"/>
                  <a:sym typeface="Dosis"/>
                </a:rPr>
                <a:t> clipboards, or local area maps</a:t>
              </a:r>
            </a:p>
            <a:p>
              <a:pPr algn="l">
                <a:lnSpc>
                  <a:spcPts val="1785"/>
                </a:lnSpc>
              </a:pPr>
              <a:endParaRPr lang="en-US" sz="2999">
                <a:solidFill>
                  <a:srgbClr val="000000"/>
                </a:solidFill>
                <a:latin typeface="Dosis"/>
                <a:ea typeface="Dosis"/>
                <a:cs typeface="Dosis"/>
                <a:sym typeface="Dosis"/>
              </a:endParaRPr>
            </a:p>
            <a:p>
              <a:pPr algn="l">
                <a:lnSpc>
                  <a:spcPts val="3569"/>
                </a:lnSpc>
              </a:pPr>
              <a:r>
                <a:rPr lang="en-US" sz="2999" b="1">
                  <a:solidFill>
                    <a:srgbClr val="000000"/>
                  </a:solidFill>
                  <a:latin typeface="Dosis Semi-Bold"/>
                  <a:ea typeface="Dosis Semi-Bold"/>
                  <a:cs typeface="Dosis Semi-Bold"/>
                  <a:sym typeface="Dosis Semi-Bold"/>
                </a:rPr>
                <a:t>Prior Learning:</a:t>
              </a:r>
              <a:r>
                <a:rPr lang="en-US" sz="2999">
                  <a:solidFill>
                    <a:srgbClr val="000000"/>
                  </a:solidFill>
                  <a:latin typeface="Dosis"/>
                  <a:ea typeface="Dosis"/>
                  <a:cs typeface="Dosis"/>
                  <a:sym typeface="Dosis"/>
                </a:rPr>
                <a:t> understanding coastal erossion, human-made sea defences</a:t>
              </a:r>
            </a:p>
            <a:p>
              <a:pPr algn="l">
                <a:lnSpc>
                  <a:spcPts val="1785"/>
                </a:lnSpc>
              </a:pPr>
              <a:endParaRPr lang="en-US" sz="2999">
                <a:solidFill>
                  <a:srgbClr val="000000"/>
                </a:solidFill>
                <a:latin typeface="Dosis"/>
                <a:ea typeface="Dosis"/>
                <a:cs typeface="Dosis"/>
                <a:sym typeface="Dosis"/>
              </a:endParaRPr>
            </a:p>
            <a:p>
              <a:pPr algn="l">
                <a:lnSpc>
                  <a:spcPts val="3569"/>
                </a:lnSpc>
              </a:pPr>
              <a:r>
                <a:rPr lang="en-US" sz="2999" b="1">
                  <a:solidFill>
                    <a:srgbClr val="000000"/>
                  </a:solidFill>
                  <a:latin typeface="Dosis Semi-Bold"/>
                  <a:ea typeface="Dosis Semi-Bold"/>
                  <a:cs typeface="Dosis Semi-Bold"/>
                  <a:sym typeface="Dosis Semi-Bold"/>
                </a:rPr>
                <a:t>Essential Skills: </a:t>
              </a:r>
              <a:r>
                <a:rPr lang="en-US" sz="2999">
                  <a:solidFill>
                    <a:srgbClr val="000000"/>
                  </a:solidFill>
                  <a:latin typeface="Dosis"/>
                  <a:ea typeface="Dosis"/>
                  <a:cs typeface="Dosis"/>
                  <a:sym typeface="Dosis"/>
                </a:rPr>
                <a:t>analysis, speaking.</a:t>
              </a:r>
            </a:p>
            <a:p>
              <a:pPr algn="l">
                <a:lnSpc>
                  <a:spcPts val="4164"/>
                </a:lnSpc>
              </a:pPr>
              <a:endParaRPr lang="en-US" sz="2999">
                <a:solidFill>
                  <a:srgbClr val="000000"/>
                </a:solidFill>
                <a:latin typeface="Dosis"/>
                <a:ea typeface="Dosis"/>
                <a:cs typeface="Dosis"/>
                <a:sym typeface="Dosis"/>
              </a:endParaRPr>
            </a:p>
          </p:txBody>
        </p:sp>
      </p:grpSp>
      <p:grpSp>
        <p:nvGrpSpPr>
          <p:cNvPr id="12" name="Group 12" descr="Title"/>
          <p:cNvGrpSpPr/>
          <p:nvPr/>
        </p:nvGrpSpPr>
        <p:grpSpPr>
          <a:xfrm>
            <a:off x="9144000" y="596704"/>
            <a:ext cx="7661465" cy="1136439"/>
            <a:chOff x="0" y="0"/>
            <a:chExt cx="10215286" cy="1515252"/>
          </a:xfrm>
        </p:grpSpPr>
        <p:sp>
          <p:nvSpPr>
            <p:cNvPr id="13" name="Freeform 13"/>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4" name="TextBox 14"/>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9" name="Group 9" descr="Space to add evidence of completing activity"/>
          <p:cNvGrpSpPr/>
          <p:nvPr/>
        </p:nvGrpSpPr>
        <p:grpSpPr>
          <a:xfrm>
            <a:off x="9322320" y="1878157"/>
            <a:ext cx="8540250" cy="3133756"/>
            <a:chOff x="0" y="0"/>
            <a:chExt cx="1435506" cy="526744"/>
          </a:xfrm>
        </p:grpSpPr>
        <p:sp>
          <p:nvSpPr>
            <p:cNvPr id="10" name="Freeform 10"/>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1" name="TextBox 11"/>
            <p:cNvSpPr txBox="1"/>
            <p:nvPr/>
          </p:nvSpPr>
          <p:spPr>
            <a:xfrm>
              <a:off x="0" y="-38100"/>
              <a:ext cx="1435506" cy="564844"/>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p:txBody>
        </p:sp>
      </p:grpSp>
      <p:grpSp>
        <p:nvGrpSpPr>
          <p:cNvPr id="15" name="Group 15" descr="Title"/>
          <p:cNvGrpSpPr/>
          <p:nvPr/>
        </p:nvGrpSpPr>
        <p:grpSpPr>
          <a:xfrm>
            <a:off x="9144000" y="5229225"/>
            <a:ext cx="7661465" cy="1097913"/>
            <a:chOff x="0" y="0"/>
            <a:chExt cx="10215286" cy="1463884"/>
          </a:xfrm>
        </p:grpSpPr>
        <p:sp>
          <p:nvSpPr>
            <p:cNvPr id="16" name="Freeform 1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7" name="TextBox 17"/>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8" name="Group 18" descr="Space for reflection"/>
          <p:cNvGrpSpPr/>
          <p:nvPr/>
        </p:nvGrpSpPr>
        <p:grpSpPr>
          <a:xfrm>
            <a:off x="9322320" y="6470013"/>
            <a:ext cx="8540250" cy="3617698"/>
            <a:chOff x="0" y="0"/>
            <a:chExt cx="1522204" cy="644814"/>
          </a:xfrm>
        </p:grpSpPr>
        <p:sp>
          <p:nvSpPr>
            <p:cNvPr id="19" name="Freeform 19"/>
            <p:cNvSpPr/>
            <p:nvPr/>
          </p:nvSpPr>
          <p:spPr>
            <a:xfrm>
              <a:off x="0" y="0"/>
              <a:ext cx="1522204" cy="644814"/>
            </a:xfrm>
            <a:custGeom>
              <a:avLst/>
              <a:gdLst/>
              <a:ahLst/>
              <a:cxnLst/>
              <a:rect l="l" t="t" r="r" b="b"/>
              <a:pathLst>
                <a:path w="1522204" h="644814">
                  <a:moveTo>
                    <a:pt x="17705" y="0"/>
                  </a:moveTo>
                  <a:lnTo>
                    <a:pt x="1504498" y="0"/>
                  </a:lnTo>
                  <a:cubicBezTo>
                    <a:pt x="1509194" y="0"/>
                    <a:pt x="1513697" y="1865"/>
                    <a:pt x="1517018" y="5186"/>
                  </a:cubicBezTo>
                  <a:cubicBezTo>
                    <a:pt x="1520338" y="8506"/>
                    <a:pt x="1522204" y="13010"/>
                    <a:pt x="1522204" y="17705"/>
                  </a:cubicBezTo>
                  <a:lnTo>
                    <a:pt x="1522204" y="627109"/>
                  </a:lnTo>
                  <a:cubicBezTo>
                    <a:pt x="1522204" y="636887"/>
                    <a:pt x="1514277" y="644814"/>
                    <a:pt x="1504498" y="644814"/>
                  </a:cubicBezTo>
                  <a:lnTo>
                    <a:pt x="17705" y="644814"/>
                  </a:lnTo>
                  <a:cubicBezTo>
                    <a:pt x="7927" y="644814"/>
                    <a:pt x="0" y="636887"/>
                    <a:pt x="0" y="627109"/>
                  </a:cubicBezTo>
                  <a:lnTo>
                    <a:pt x="0" y="17705"/>
                  </a:lnTo>
                  <a:cubicBezTo>
                    <a:pt x="0" y="7927"/>
                    <a:pt x="7927" y="0"/>
                    <a:pt x="17705" y="0"/>
                  </a:cubicBezTo>
                  <a:close/>
                </a:path>
              </a:pathLst>
            </a:custGeom>
            <a:solidFill>
              <a:srgbClr val="F1ECE6"/>
            </a:solidFill>
          </p:spPr>
          <p:txBody>
            <a:bodyPr/>
            <a:lstStyle/>
            <a:p>
              <a:endParaRPr lang="en-GB"/>
            </a:p>
          </p:txBody>
        </p:sp>
        <p:sp>
          <p:nvSpPr>
            <p:cNvPr id="20" name="TextBox 20"/>
            <p:cNvSpPr txBox="1"/>
            <p:nvPr/>
          </p:nvSpPr>
          <p:spPr>
            <a:xfrm>
              <a:off x="0" y="-38100"/>
              <a:ext cx="1522204" cy="682914"/>
            </a:xfrm>
            <a:prstGeom prst="rect">
              <a:avLst/>
            </a:prstGeom>
          </p:spPr>
          <p:txBody>
            <a:bodyPr lIns="50800" tIns="50800" rIns="50800" bIns="50800" rtlCol="0" anchor="t"/>
            <a:lstStyle/>
            <a:p>
              <a:pPr algn="ctr">
                <a:lnSpc>
                  <a:spcPts val="2799"/>
                </a:lnSpc>
              </a:pPr>
              <a:endParaRPr/>
            </a:p>
          </p:txBody>
        </p:sp>
      </p:grpSp>
      <p:sp>
        <p:nvSpPr>
          <p:cNvPr id="24" name="Freeform 24">
            <a:extLst>
              <a:ext uri="{C183D7F6-B498-43B3-948B-1728B52AA6E4}">
                <adec:decorative xmlns:adec="http://schemas.microsoft.com/office/drawing/2017/decorative" val="1"/>
              </a:ext>
            </a:extLst>
          </p:cNvPr>
          <p:cNvSpPr/>
          <p:nvPr/>
        </p:nvSpPr>
        <p:spPr>
          <a:xfrm rot="658351">
            <a:off x="5831746" y="1346832"/>
            <a:ext cx="3570238" cy="2367890"/>
          </a:xfrm>
          <a:custGeom>
            <a:avLst/>
            <a:gdLst/>
            <a:ahLst/>
            <a:cxnLst/>
            <a:rect l="l" t="t" r="r" b="b"/>
            <a:pathLst>
              <a:path w="3570238" h="2367890">
                <a:moveTo>
                  <a:pt x="0" y="0"/>
                </a:moveTo>
                <a:lnTo>
                  <a:pt x="3570238" y="0"/>
                </a:lnTo>
                <a:lnTo>
                  <a:pt x="3570238" y="2367890"/>
                </a:lnTo>
                <a:lnTo>
                  <a:pt x="0" y="236789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itle 24">
            <a:extLst>
              <a:ext uri="{FF2B5EF4-FFF2-40B4-BE49-F238E27FC236}">
                <a16:creationId xmlns:a16="http://schemas.microsoft.com/office/drawing/2014/main" id="{D09BA552-33C4-84B9-258C-C437D897C2F0}"/>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Coast Explorer badge Level 2 activities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descr="title"/>
          <p:cNvGrpSpPr/>
          <p:nvPr/>
        </p:nvGrpSpPr>
        <p:grpSpPr>
          <a:xfrm>
            <a:off x="451023" y="61989"/>
            <a:ext cx="9347310" cy="2002047"/>
            <a:chOff x="0" y="0"/>
            <a:chExt cx="12463080" cy="2669396"/>
          </a:xfrm>
        </p:grpSpPr>
        <p:sp>
          <p:nvSpPr>
            <p:cNvPr id="4" name="Freeform 4"/>
            <p:cNvSpPr/>
            <p:nvPr/>
          </p:nvSpPr>
          <p:spPr>
            <a:xfrm rot="110282">
              <a:off x="33263" y="198221"/>
              <a:ext cx="12396555" cy="2272954"/>
            </a:xfrm>
            <a:custGeom>
              <a:avLst/>
              <a:gdLst/>
              <a:ahLst/>
              <a:cxnLst/>
              <a:rect l="l" t="t" r="r" b="b"/>
              <a:pathLst>
                <a:path w="12396555" h="2272954">
                  <a:moveTo>
                    <a:pt x="0" y="0"/>
                  </a:moveTo>
                  <a:lnTo>
                    <a:pt x="12396555" y="0"/>
                  </a:lnTo>
                  <a:lnTo>
                    <a:pt x="12396555" y="2272954"/>
                  </a:lnTo>
                  <a:lnTo>
                    <a:pt x="0" y="2272954"/>
                  </a:lnTo>
                  <a:lnTo>
                    <a:pt x="0" y="0"/>
                  </a:lnTo>
                  <a:close/>
                </a:path>
              </a:pathLst>
            </a:custGeom>
            <a:blipFill>
              <a:blip r:embed="rId3"/>
              <a:stretch>
                <a:fillRect l="-1487" t="-29049" b="-106191"/>
              </a:stretch>
            </a:blipFill>
          </p:spPr>
          <p:txBody>
            <a:bodyPr/>
            <a:lstStyle/>
            <a:p>
              <a:endParaRPr lang="en-GB"/>
            </a:p>
          </p:txBody>
        </p:sp>
        <p:sp>
          <p:nvSpPr>
            <p:cNvPr id="5" name="TextBox 5"/>
            <p:cNvSpPr txBox="1"/>
            <p:nvPr/>
          </p:nvSpPr>
          <p:spPr>
            <a:xfrm>
              <a:off x="578570" y="875318"/>
              <a:ext cx="11305940"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The Human Compass</a:t>
              </a:r>
            </a:p>
          </p:txBody>
        </p:sp>
      </p:grpSp>
      <p:grpSp>
        <p:nvGrpSpPr>
          <p:cNvPr id="6" name="Group 6" descr="Activity description"/>
          <p:cNvGrpSpPr/>
          <p:nvPr/>
        </p:nvGrpSpPr>
        <p:grpSpPr>
          <a:xfrm>
            <a:off x="0" y="2084563"/>
            <a:ext cx="8803931" cy="13161126"/>
            <a:chOff x="0" y="0"/>
            <a:chExt cx="11738575" cy="17548168"/>
          </a:xfrm>
        </p:grpSpPr>
        <p:sp>
          <p:nvSpPr>
            <p:cNvPr id="7" name="Freeform 7"/>
            <p:cNvSpPr/>
            <p:nvPr/>
          </p:nvSpPr>
          <p:spPr>
            <a:xfrm>
              <a:off x="0" y="0"/>
              <a:ext cx="11738575" cy="17548168"/>
            </a:xfrm>
            <a:custGeom>
              <a:avLst/>
              <a:gdLst/>
              <a:ahLst/>
              <a:cxnLst/>
              <a:rect l="l" t="t" r="r" b="b"/>
              <a:pathLst>
                <a:path w="11738575" h="17548168">
                  <a:moveTo>
                    <a:pt x="0" y="0"/>
                  </a:moveTo>
                  <a:lnTo>
                    <a:pt x="11738575" y="0"/>
                  </a:lnTo>
                  <a:lnTo>
                    <a:pt x="11738575" y="17548168"/>
                  </a:lnTo>
                  <a:lnTo>
                    <a:pt x="0" y="17548168"/>
                  </a:lnTo>
                  <a:lnTo>
                    <a:pt x="0" y="0"/>
                  </a:lnTo>
                  <a:close/>
                </a:path>
              </a:pathLst>
            </a:custGeom>
            <a:blipFill>
              <a:blip>
                <a:extLst>
                  <a:ext uri="{96DAC541-7B7A-43D3-8B79-37D633B846F1}">
                    <asvg:svgBlip xmlns:asvg="http://schemas.microsoft.com/office/drawing/2016/SVG/main" r:embed="rId4"/>
                  </a:ext>
                </a:extLst>
              </a:blip>
              <a:stretch>
                <a:fillRect l="-6534" r="-6534"/>
              </a:stretch>
            </a:blipFill>
          </p:spPr>
          <p:txBody>
            <a:bodyPr/>
            <a:lstStyle/>
            <a:p>
              <a:endParaRPr lang="en-GB"/>
            </a:p>
          </p:txBody>
        </p:sp>
        <p:sp>
          <p:nvSpPr>
            <p:cNvPr id="8" name="TextBox 8"/>
            <p:cNvSpPr txBox="1"/>
            <p:nvPr/>
          </p:nvSpPr>
          <p:spPr>
            <a:xfrm>
              <a:off x="1316318" y="286681"/>
              <a:ext cx="9979427" cy="110322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The Goal: </a:t>
              </a:r>
              <a:r>
                <a:rPr lang="en-US" sz="3000">
                  <a:solidFill>
                    <a:srgbClr val="000000"/>
                  </a:solidFill>
                  <a:latin typeface="Dosis"/>
                  <a:ea typeface="Dosis"/>
                  <a:cs typeface="Dosis"/>
                  <a:sym typeface="Dosis"/>
                </a:rPr>
                <a:t>Develop 360 degree observation and precise communication without using any tools.</a:t>
              </a:r>
            </a:p>
            <a:p>
              <a:pPr algn="l">
                <a:lnSpc>
                  <a:spcPts val="2975"/>
                </a:lnSpc>
              </a:pPr>
              <a:endParaRPr lang="en-US" sz="3000">
                <a:solidFill>
                  <a:srgbClr val="000000"/>
                </a:solidFill>
                <a:latin typeface="Dosis"/>
                <a:ea typeface="Dosis"/>
                <a:cs typeface="Dosis"/>
                <a:sym typeface="Dosis"/>
              </a:endParaRPr>
            </a:p>
            <a:p>
              <a:pPr algn="l">
                <a:lnSpc>
                  <a:spcPts val="3569"/>
                </a:lnSpc>
              </a:pPr>
              <a:r>
                <a:rPr lang="en-US" sz="2999" b="1">
                  <a:solidFill>
                    <a:srgbClr val="000000"/>
                  </a:solidFill>
                  <a:latin typeface="Dosis Bold"/>
                  <a:ea typeface="Dosis Bold"/>
                  <a:cs typeface="Dosis Bold"/>
                  <a:sym typeface="Dosis Bold"/>
                </a:rPr>
                <a:t>The Activity: </a:t>
              </a:r>
              <a:r>
                <a:rPr lang="en-US" sz="2999">
                  <a:solidFill>
                    <a:srgbClr val="000000"/>
                  </a:solidFill>
                  <a:latin typeface="Dosis"/>
                  <a:ea typeface="Dosis"/>
                  <a:cs typeface="Dosis"/>
                  <a:sym typeface="Dosis"/>
                </a:rPr>
                <a:t>In groups of 3, </a:t>
              </a:r>
            </a:p>
            <a:p>
              <a:pPr algn="l">
                <a:lnSpc>
                  <a:spcPts val="3569"/>
                </a:lnSpc>
              </a:pPr>
              <a:r>
                <a:rPr lang="en-US" sz="2999">
                  <a:solidFill>
                    <a:srgbClr val="000000"/>
                  </a:solidFill>
                  <a:latin typeface="Dosis"/>
                  <a:ea typeface="Dosis"/>
                  <a:cs typeface="Dosis"/>
                  <a:sym typeface="Dosis"/>
                </a:rPr>
                <a:t>One student is the </a:t>
              </a:r>
              <a:r>
                <a:rPr lang="en-US" sz="2999" b="1">
                  <a:solidFill>
                    <a:srgbClr val="000000"/>
                  </a:solidFill>
                  <a:latin typeface="Dosis Bold"/>
                  <a:ea typeface="Dosis Bold"/>
                  <a:cs typeface="Dosis Bold"/>
                  <a:sym typeface="Dosis Bold"/>
                </a:rPr>
                <a:t>lookout</a:t>
              </a:r>
              <a:r>
                <a:rPr lang="en-US" sz="2999">
                  <a:solidFill>
                    <a:srgbClr val="000000"/>
                  </a:solidFill>
                  <a:latin typeface="Dosis"/>
                  <a:ea typeface="Dosis"/>
                  <a:cs typeface="Dosis"/>
                  <a:sym typeface="Dosis"/>
                </a:rPr>
                <a:t>,</a:t>
              </a:r>
            </a:p>
            <a:p>
              <a:pPr algn="l">
                <a:lnSpc>
                  <a:spcPts val="3569"/>
                </a:lnSpc>
              </a:pPr>
              <a:r>
                <a:rPr lang="en-US" sz="2999">
                  <a:solidFill>
                    <a:srgbClr val="000000"/>
                  </a:solidFill>
                  <a:latin typeface="Dosis"/>
                  <a:ea typeface="Dosis"/>
                  <a:cs typeface="Dosis"/>
                  <a:sym typeface="Dosis"/>
                </a:rPr>
                <a:t>One student is the </a:t>
              </a:r>
              <a:r>
                <a:rPr lang="en-US" sz="2999" b="1">
                  <a:solidFill>
                    <a:srgbClr val="000000"/>
                  </a:solidFill>
                  <a:latin typeface="Dosis Bold"/>
                  <a:ea typeface="Dosis Bold"/>
                  <a:cs typeface="Dosis Bold"/>
                  <a:sym typeface="Dosis Bold"/>
                </a:rPr>
                <a:t>navigator</a:t>
              </a:r>
              <a:r>
                <a:rPr lang="en-US" sz="2999">
                  <a:solidFill>
                    <a:srgbClr val="000000"/>
                  </a:solidFill>
                  <a:latin typeface="Dosis"/>
                  <a:ea typeface="Dosis"/>
                  <a:cs typeface="Dosis"/>
                  <a:sym typeface="Dosis"/>
                </a:rPr>
                <a:t>,</a:t>
              </a:r>
            </a:p>
            <a:p>
              <a:pPr algn="l">
                <a:lnSpc>
                  <a:spcPts val="3569"/>
                </a:lnSpc>
              </a:pPr>
              <a:r>
                <a:rPr lang="en-US" sz="2999">
                  <a:solidFill>
                    <a:srgbClr val="000000"/>
                  </a:solidFill>
                  <a:latin typeface="Dosis"/>
                  <a:ea typeface="Dosis"/>
                  <a:cs typeface="Dosis"/>
                  <a:sym typeface="Dosis"/>
                </a:rPr>
                <a:t>One student is the </a:t>
              </a:r>
              <a:r>
                <a:rPr lang="en-US" sz="2999" b="1">
                  <a:solidFill>
                    <a:srgbClr val="000000"/>
                  </a:solidFill>
                  <a:latin typeface="Dosis Bold"/>
                  <a:ea typeface="Dosis Bold"/>
                  <a:cs typeface="Dosis Bold"/>
                  <a:sym typeface="Dosis Bold"/>
                </a:rPr>
                <a:t>recorder</a:t>
              </a:r>
              <a:r>
                <a:rPr lang="en-US" sz="2999">
                  <a:solidFill>
                    <a:srgbClr val="000000"/>
                  </a:solidFill>
                  <a:latin typeface="Dosis"/>
                  <a:ea typeface="Dosis"/>
                  <a:cs typeface="Dosis"/>
                  <a:sym typeface="Dosis"/>
                </a:rPr>
                <a:t>.</a:t>
              </a:r>
            </a:p>
            <a:p>
              <a:pPr algn="l">
                <a:lnSpc>
                  <a:spcPts val="1785"/>
                </a:lnSpc>
              </a:pPr>
              <a:endParaRPr lang="en-US" sz="2999">
                <a:solidFill>
                  <a:srgbClr val="000000"/>
                </a:solidFill>
                <a:latin typeface="Dosis"/>
                <a:ea typeface="Dosis"/>
                <a:cs typeface="Dosis"/>
                <a:sym typeface="Dosis"/>
              </a:endParaRPr>
            </a:p>
            <a:p>
              <a:pPr algn="l">
                <a:lnSpc>
                  <a:spcPts val="3569"/>
                </a:lnSpc>
              </a:pPr>
              <a:r>
                <a:rPr lang="en-US" sz="2999" b="1">
                  <a:solidFill>
                    <a:srgbClr val="000000"/>
                  </a:solidFill>
                  <a:latin typeface="Dosis Semi-Bold"/>
                  <a:ea typeface="Dosis Semi-Bold"/>
                  <a:cs typeface="Dosis Semi-Bold"/>
                  <a:sym typeface="Dosis Semi-Bold"/>
                </a:rPr>
                <a:t>The lookout </a:t>
              </a:r>
              <a:r>
                <a:rPr lang="en-US" sz="2999">
                  <a:solidFill>
                    <a:srgbClr val="000000"/>
                  </a:solidFill>
                  <a:latin typeface="Dosis"/>
                  <a:ea typeface="Dosis"/>
                  <a:cs typeface="Dosis"/>
                  <a:sym typeface="Dosis"/>
                </a:rPr>
                <a:t>stands in a fixed spot and must describe a distant landmark, e.g. a building, a hill. They must only use descriptive language. No pointing!</a:t>
              </a:r>
            </a:p>
            <a:p>
              <a:pPr algn="l">
                <a:lnSpc>
                  <a:spcPts val="3569"/>
                </a:lnSpc>
              </a:pPr>
              <a:r>
                <a:rPr lang="en-US" sz="2999" b="1">
                  <a:solidFill>
                    <a:srgbClr val="000000"/>
                  </a:solidFill>
                  <a:latin typeface="Dosis Bold"/>
                  <a:ea typeface="Dosis Bold"/>
                  <a:cs typeface="Dosis Bold"/>
                  <a:sym typeface="Dosis Bold"/>
                </a:rPr>
                <a:t>The navigator </a:t>
              </a:r>
              <a:r>
                <a:rPr lang="en-US" sz="2999">
                  <a:solidFill>
                    <a:srgbClr val="000000"/>
                  </a:solidFill>
                  <a:latin typeface="Dosis"/>
                  <a:ea typeface="Dosis"/>
                  <a:cs typeface="Dosis"/>
                  <a:sym typeface="Dosis"/>
                </a:rPr>
                <a:t>must use the descriptive language to find the object and describe its clockface position e.g. object is at 2 o’clock.</a:t>
              </a:r>
            </a:p>
            <a:p>
              <a:pPr algn="l">
                <a:lnSpc>
                  <a:spcPts val="3569"/>
                </a:lnSpc>
              </a:pPr>
              <a:r>
                <a:rPr lang="en-US" sz="2999" b="1">
                  <a:solidFill>
                    <a:srgbClr val="000000"/>
                  </a:solidFill>
                  <a:latin typeface="Dosis Bold"/>
                  <a:ea typeface="Dosis Bold"/>
                  <a:cs typeface="Dosis Bold"/>
                  <a:sym typeface="Dosis Bold"/>
                </a:rPr>
                <a:t>The recorder</a:t>
              </a:r>
              <a:r>
                <a:rPr lang="en-US" sz="2999">
                  <a:solidFill>
                    <a:srgbClr val="000000"/>
                  </a:solidFill>
                  <a:latin typeface="Dosis"/>
                  <a:ea typeface="Dosis"/>
                  <a:cs typeface="Dosis"/>
                  <a:sym typeface="Dosis"/>
                </a:rPr>
                <a:t> sketches the horizon line </a:t>
              </a:r>
            </a:p>
            <a:p>
              <a:pPr algn="l">
                <a:lnSpc>
                  <a:spcPts val="3569"/>
                </a:lnSpc>
              </a:pPr>
              <a:r>
                <a:rPr lang="en-US" sz="2999">
                  <a:solidFill>
                    <a:srgbClr val="000000"/>
                  </a:solidFill>
                  <a:latin typeface="Dosis"/>
                  <a:ea typeface="Dosis"/>
                  <a:cs typeface="Dosis"/>
                  <a:sym typeface="Dosis"/>
                </a:rPr>
                <a:t>based only on the descriptions given by </a:t>
              </a:r>
            </a:p>
            <a:p>
              <a:pPr algn="l">
                <a:lnSpc>
                  <a:spcPts val="3569"/>
                </a:lnSpc>
              </a:pPr>
              <a:r>
                <a:rPr lang="en-US" sz="2999">
                  <a:solidFill>
                    <a:srgbClr val="000000"/>
                  </a:solidFill>
                  <a:latin typeface="Dosis"/>
                  <a:ea typeface="Dosis"/>
                  <a:cs typeface="Dosis"/>
                  <a:sym typeface="Dosis"/>
                </a:rPr>
                <a:t>the others.</a:t>
              </a:r>
            </a:p>
            <a:p>
              <a:pPr algn="l">
                <a:lnSpc>
                  <a:spcPts val="4164"/>
                </a:lnSpc>
              </a:pPr>
              <a:endParaRPr lang="en-US" sz="2999">
                <a:solidFill>
                  <a:srgbClr val="000000"/>
                </a:solidFill>
                <a:latin typeface="Dosis"/>
                <a:ea typeface="Dosis"/>
                <a:cs typeface="Dosis"/>
                <a:sym typeface="Dosis"/>
              </a:endParaRPr>
            </a:p>
          </p:txBody>
        </p:sp>
      </p:grpSp>
      <p:grpSp>
        <p:nvGrpSpPr>
          <p:cNvPr id="9" name="Group 9" descr="Skills gained description"/>
          <p:cNvGrpSpPr/>
          <p:nvPr/>
        </p:nvGrpSpPr>
        <p:grpSpPr>
          <a:xfrm>
            <a:off x="10925575" y="314351"/>
            <a:ext cx="7273653" cy="5017275"/>
            <a:chOff x="0" y="0"/>
            <a:chExt cx="1222607" cy="843339"/>
          </a:xfrm>
        </p:grpSpPr>
        <p:sp>
          <p:nvSpPr>
            <p:cNvPr id="10" name="Freeform 10"/>
            <p:cNvSpPr/>
            <p:nvPr/>
          </p:nvSpPr>
          <p:spPr>
            <a:xfrm>
              <a:off x="0" y="0"/>
              <a:ext cx="1206243" cy="777922"/>
            </a:xfrm>
            <a:custGeom>
              <a:avLst/>
              <a:gdLst/>
              <a:ahLst/>
              <a:cxnLst/>
              <a:rect l="l" t="t" r="r" b="b"/>
              <a:pathLst>
                <a:path w="1206243" h="777922">
                  <a:moveTo>
                    <a:pt x="21071" y="0"/>
                  </a:moveTo>
                  <a:lnTo>
                    <a:pt x="1185172" y="0"/>
                  </a:lnTo>
                  <a:cubicBezTo>
                    <a:pt x="1190761" y="0"/>
                    <a:pt x="1196120" y="2220"/>
                    <a:pt x="1200072" y="6171"/>
                  </a:cubicBezTo>
                  <a:cubicBezTo>
                    <a:pt x="1204023" y="10123"/>
                    <a:pt x="1206243" y="15482"/>
                    <a:pt x="1206243" y="21071"/>
                  </a:cubicBezTo>
                  <a:lnTo>
                    <a:pt x="1206243" y="756851"/>
                  </a:lnTo>
                  <a:cubicBezTo>
                    <a:pt x="1206243" y="762440"/>
                    <a:pt x="1204023" y="767799"/>
                    <a:pt x="1200072" y="771751"/>
                  </a:cubicBezTo>
                  <a:cubicBezTo>
                    <a:pt x="1196120" y="775702"/>
                    <a:pt x="1190761" y="777922"/>
                    <a:pt x="1185172" y="777922"/>
                  </a:cubicBezTo>
                  <a:lnTo>
                    <a:pt x="21071" y="777922"/>
                  </a:lnTo>
                  <a:cubicBezTo>
                    <a:pt x="9434" y="777922"/>
                    <a:pt x="0" y="768488"/>
                    <a:pt x="0" y="756851"/>
                  </a:cubicBezTo>
                  <a:lnTo>
                    <a:pt x="0" y="21071"/>
                  </a:lnTo>
                  <a:cubicBezTo>
                    <a:pt x="0" y="15482"/>
                    <a:pt x="2220" y="10123"/>
                    <a:pt x="6171" y="6171"/>
                  </a:cubicBezTo>
                  <a:cubicBezTo>
                    <a:pt x="10123" y="2220"/>
                    <a:pt x="15482" y="0"/>
                    <a:pt x="21071" y="0"/>
                  </a:cubicBezTo>
                  <a:close/>
                </a:path>
              </a:pathLst>
            </a:custGeom>
            <a:solidFill>
              <a:srgbClr val="F1ECE6"/>
            </a:solidFill>
          </p:spPr>
          <p:txBody>
            <a:bodyPr/>
            <a:lstStyle/>
            <a:p>
              <a:endParaRPr lang="en-GB"/>
            </a:p>
          </p:txBody>
        </p:sp>
        <p:sp>
          <p:nvSpPr>
            <p:cNvPr id="11" name="TextBox 11"/>
            <p:cNvSpPr txBox="1"/>
            <p:nvPr/>
          </p:nvSpPr>
          <p:spPr>
            <a:xfrm>
              <a:off x="16364" y="17792"/>
              <a:ext cx="1206243" cy="825547"/>
            </a:xfrm>
            <a:prstGeom prst="rect">
              <a:avLst/>
            </a:prstGeom>
          </p:spPr>
          <p:txBody>
            <a:bodyPr lIns="50800" tIns="50800" rIns="50800" bIns="50800" rtlCol="0" anchor="t"/>
            <a:lstStyle/>
            <a:p>
              <a:pPr algn="l">
                <a:lnSpc>
                  <a:spcPts val="4199"/>
                </a:lnSpc>
              </a:pPr>
              <a:r>
                <a:rPr lang="en-US" sz="2999" b="1" dirty="0">
                  <a:solidFill>
                    <a:srgbClr val="000000"/>
                  </a:solidFill>
                  <a:latin typeface="Dosis Bold"/>
                  <a:ea typeface="Dosis Bold"/>
                  <a:cs typeface="Dosis Bold"/>
                  <a:sym typeface="Dosis Bold"/>
                </a:rPr>
                <a:t>Skills gained</a:t>
              </a:r>
            </a:p>
            <a:p>
              <a:pPr algn="l">
                <a:lnSpc>
                  <a:spcPts val="4199"/>
                </a:lnSpc>
              </a:pPr>
              <a:r>
                <a:rPr lang="en-US" sz="2999" b="1" dirty="0">
                  <a:solidFill>
                    <a:srgbClr val="000000"/>
                  </a:solidFill>
                  <a:latin typeface="Dosis Bold"/>
                  <a:ea typeface="Dosis Bold"/>
                  <a:cs typeface="Dosis Bold"/>
                  <a:sym typeface="Dosis Bold"/>
                </a:rPr>
                <a:t>Observation: </a:t>
              </a:r>
              <a:r>
                <a:rPr lang="en-US" sz="2999" dirty="0">
                  <a:solidFill>
                    <a:srgbClr val="000000"/>
                  </a:solidFill>
                  <a:latin typeface="Dosis"/>
                  <a:ea typeface="Dosis"/>
                  <a:cs typeface="Dosis"/>
                  <a:sym typeface="Dosis"/>
                </a:rPr>
                <a:t>noticing small details in a wide landscape.</a:t>
              </a:r>
            </a:p>
            <a:p>
              <a:pPr algn="l">
                <a:lnSpc>
                  <a:spcPts val="4199"/>
                </a:lnSpc>
              </a:pPr>
              <a:r>
                <a:rPr lang="en-US" sz="2999" b="1" dirty="0">
                  <a:solidFill>
                    <a:srgbClr val="000000"/>
                  </a:solidFill>
                  <a:latin typeface="Dosis Bold"/>
                  <a:ea typeface="Dosis Bold"/>
                  <a:cs typeface="Dosis Bold"/>
                  <a:sym typeface="Dosis Bold"/>
                </a:rPr>
                <a:t>Teamwork: </a:t>
              </a:r>
              <a:r>
                <a:rPr lang="en-US" sz="2999" dirty="0">
                  <a:solidFill>
                    <a:srgbClr val="000000"/>
                  </a:solidFill>
                  <a:latin typeface="Dosis"/>
                  <a:ea typeface="Dosis"/>
                  <a:cs typeface="Dosis"/>
                  <a:sym typeface="Dosis"/>
                </a:rPr>
                <a:t>relying on others’ eyes to “see” the target.</a:t>
              </a:r>
            </a:p>
            <a:p>
              <a:pPr algn="l">
                <a:lnSpc>
                  <a:spcPts val="4199"/>
                </a:lnSpc>
              </a:pPr>
              <a:r>
                <a:rPr lang="en-US" sz="2999" b="1" dirty="0">
                  <a:solidFill>
                    <a:srgbClr val="000000"/>
                  </a:solidFill>
                  <a:latin typeface="Dosis Bold"/>
                  <a:ea typeface="Dosis Bold"/>
                  <a:cs typeface="Dosis Bold"/>
                  <a:sym typeface="Dosis Bold"/>
                </a:rPr>
                <a:t>Communication</a:t>
              </a:r>
              <a:r>
                <a:rPr lang="en-US" sz="2999" dirty="0">
                  <a:solidFill>
                    <a:srgbClr val="000000"/>
                  </a:solidFill>
                  <a:latin typeface="Dosis"/>
                  <a:ea typeface="Dosis"/>
                  <a:cs typeface="Dosis"/>
                  <a:sym typeface="Dosis"/>
                </a:rPr>
                <a:t>: using clear, non-visual directions.</a:t>
              </a:r>
            </a:p>
          </p:txBody>
        </p:sp>
      </p:grpSp>
      <p:grpSp>
        <p:nvGrpSpPr>
          <p:cNvPr id="12" name="Group 12" descr="Title"/>
          <p:cNvGrpSpPr/>
          <p:nvPr/>
        </p:nvGrpSpPr>
        <p:grpSpPr>
          <a:xfrm>
            <a:off x="9144000" y="5229225"/>
            <a:ext cx="7661465" cy="1097913"/>
            <a:chOff x="0" y="0"/>
            <a:chExt cx="10215286" cy="1463884"/>
          </a:xfrm>
        </p:grpSpPr>
        <p:sp>
          <p:nvSpPr>
            <p:cNvPr id="13" name="Freeform 13"/>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4" name="TextBox 14"/>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dirty="0">
                  <a:solidFill>
                    <a:srgbClr val="000000"/>
                  </a:solidFill>
                  <a:latin typeface="League Spartan"/>
                  <a:ea typeface="League Spartan"/>
                  <a:cs typeface="League Spartan"/>
                  <a:sym typeface="League Spartan"/>
                </a:rPr>
                <a:t>My Reflection</a:t>
              </a:r>
            </a:p>
          </p:txBody>
        </p:sp>
      </p:grpSp>
      <p:grpSp>
        <p:nvGrpSpPr>
          <p:cNvPr id="15" name="Group 15" descr="Space to add reflection"/>
          <p:cNvGrpSpPr/>
          <p:nvPr/>
        </p:nvGrpSpPr>
        <p:grpSpPr>
          <a:xfrm>
            <a:off x="9439116" y="6455544"/>
            <a:ext cx="8662757" cy="3831456"/>
            <a:chOff x="0" y="-12634"/>
            <a:chExt cx="1522204" cy="682914"/>
          </a:xfrm>
        </p:grpSpPr>
        <p:sp>
          <p:nvSpPr>
            <p:cNvPr id="16" name="Freeform 16"/>
            <p:cNvSpPr/>
            <p:nvPr/>
          </p:nvSpPr>
          <p:spPr>
            <a:xfrm>
              <a:off x="0" y="0"/>
              <a:ext cx="1522204" cy="644814"/>
            </a:xfrm>
            <a:custGeom>
              <a:avLst/>
              <a:gdLst/>
              <a:ahLst/>
              <a:cxnLst/>
              <a:rect l="l" t="t" r="r" b="b"/>
              <a:pathLst>
                <a:path w="1522204" h="644814">
                  <a:moveTo>
                    <a:pt x="17705" y="0"/>
                  </a:moveTo>
                  <a:lnTo>
                    <a:pt x="1504498" y="0"/>
                  </a:lnTo>
                  <a:cubicBezTo>
                    <a:pt x="1509194" y="0"/>
                    <a:pt x="1513697" y="1865"/>
                    <a:pt x="1517018" y="5186"/>
                  </a:cubicBezTo>
                  <a:cubicBezTo>
                    <a:pt x="1520338" y="8506"/>
                    <a:pt x="1522204" y="13010"/>
                    <a:pt x="1522204" y="17705"/>
                  </a:cubicBezTo>
                  <a:lnTo>
                    <a:pt x="1522204" y="627109"/>
                  </a:lnTo>
                  <a:cubicBezTo>
                    <a:pt x="1522204" y="636887"/>
                    <a:pt x="1514277" y="644814"/>
                    <a:pt x="1504498" y="644814"/>
                  </a:cubicBezTo>
                  <a:lnTo>
                    <a:pt x="17705" y="644814"/>
                  </a:lnTo>
                  <a:cubicBezTo>
                    <a:pt x="7927" y="644814"/>
                    <a:pt x="0" y="636887"/>
                    <a:pt x="0" y="627109"/>
                  </a:cubicBezTo>
                  <a:lnTo>
                    <a:pt x="0" y="17705"/>
                  </a:lnTo>
                  <a:cubicBezTo>
                    <a:pt x="0" y="7927"/>
                    <a:pt x="7927" y="0"/>
                    <a:pt x="17705" y="0"/>
                  </a:cubicBezTo>
                  <a:close/>
                </a:path>
              </a:pathLst>
            </a:custGeom>
            <a:solidFill>
              <a:srgbClr val="F1ECE6"/>
            </a:solidFill>
          </p:spPr>
          <p:txBody>
            <a:bodyPr/>
            <a:lstStyle/>
            <a:p>
              <a:endParaRPr lang="en-GB"/>
            </a:p>
          </p:txBody>
        </p:sp>
        <p:sp>
          <p:nvSpPr>
            <p:cNvPr id="17" name="TextBox 17"/>
            <p:cNvSpPr txBox="1"/>
            <p:nvPr/>
          </p:nvSpPr>
          <p:spPr>
            <a:xfrm>
              <a:off x="0" y="-12634"/>
              <a:ext cx="1522204" cy="682914"/>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How did your instructions change when your partner couldn’t see what you were seeing?</a:t>
              </a:r>
            </a:p>
          </p:txBody>
        </p:sp>
      </p:grpSp>
      <p:sp>
        <p:nvSpPr>
          <p:cNvPr id="18" name="Freeform 18">
            <a:extLst>
              <a:ext uri="{C183D7F6-B498-43B3-948B-1728B52AA6E4}">
                <adec:decorative xmlns:adec="http://schemas.microsoft.com/office/drawing/2017/decorative" val="1"/>
              </a:ext>
            </a:extLst>
          </p:cNvPr>
          <p:cNvSpPr/>
          <p:nvPr/>
        </p:nvSpPr>
        <p:spPr>
          <a:xfrm>
            <a:off x="8349682" y="61989"/>
            <a:ext cx="2324975" cy="3165189"/>
          </a:xfrm>
          <a:custGeom>
            <a:avLst/>
            <a:gdLst/>
            <a:ahLst/>
            <a:cxnLst/>
            <a:rect l="l" t="t" r="r" b="b"/>
            <a:pathLst>
              <a:path w="2324975" h="3165189">
                <a:moveTo>
                  <a:pt x="0" y="0"/>
                </a:moveTo>
                <a:lnTo>
                  <a:pt x="2324975" y="0"/>
                </a:lnTo>
                <a:lnTo>
                  <a:pt x="2324975" y="3165189"/>
                </a:lnTo>
                <a:lnTo>
                  <a:pt x="0" y="316518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7341596" y="8627692"/>
            <a:ext cx="1279832" cy="1261216"/>
          </a:xfrm>
          <a:custGeom>
            <a:avLst/>
            <a:gdLst/>
            <a:ahLst/>
            <a:cxnLst/>
            <a:rect l="l" t="t" r="r" b="b"/>
            <a:pathLst>
              <a:path w="1279832" h="1261216">
                <a:moveTo>
                  <a:pt x="0" y="0"/>
                </a:moveTo>
                <a:lnTo>
                  <a:pt x="1279832" y="0"/>
                </a:lnTo>
                <a:lnTo>
                  <a:pt x="1279832" y="1261216"/>
                </a:lnTo>
                <a:lnTo>
                  <a:pt x="0" y="12612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Title 19">
            <a:extLst>
              <a:ext uri="{FF2B5EF4-FFF2-40B4-BE49-F238E27FC236}">
                <a16:creationId xmlns:a16="http://schemas.microsoft.com/office/drawing/2014/main" id="{567D1519-B419-594C-724C-FE1C65B5F244}"/>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The Human Compass additional activity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descr="List of badge names"/>
          <p:cNvGrpSpPr/>
          <p:nvPr/>
        </p:nvGrpSpPr>
        <p:grpSpPr>
          <a:xfrm>
            <a:off x="0" y="775878"/>
            <a:ext cx="7509250" cy="8330823"/>
            <a:chOff x="0" y="0"/>
            <a:chExt cx="10012333" cy="11107764"/>
          </a:xfrm>
        </p:grpSpPr>
        <p:sp>
          <p:nvSpPr>
            <p:cNvPr id="4" name="Freeform 4"/>
            <p:cNvSpPr/>
            <p:nvPr/>
          </p:nvSpPr>
          <p:spPr>
            <a:xfrm rot="110282">
              <a:off x="705978" y="117244"/>
              <a:ext cx="7332333" cy="1344410"/>
            </a:xfrm>
            <a:custGeom>
              <a:avLst/>
              <a:gdLst/>
              <a:ahLst/>
              <a:cxnLst/>
              <a:rect l="l" t="t" r="r" b="b"/>
              <a:pathLst>
                <a:path w="7332333" h="1344410">
                  <a:moveTo>
                    <a:pt x="0" y="0"/>
                  </a:moveTo>
                  <a:lnTo>
                    <a:pt x="7332333" y="0"/>
                  </a:lnTo>
                  <a:lnTo>
                    <a:pt x="7332333" y="1344410"/>
                  </a:lnTo>
                  <a:lnTo>
                    <a:pt x="0" y="1344410"/>
                  </a:lnTo>
                  <a:lnTo>
                    <a:pt x="0" y="0"/>
                  </a:lnTo>
                  <a:close/>
                </a:path>
              </a:pathLst>
            </a:custGeom>
            <a:blipFill>
              <a:blip r:embed="rId3"/>
              <a:stretch>
                <a:fillRect l="-1487" t="-29049" b="-106191"/>
              </a:stretch>
            </a:blipFill>
          </p:spPr>
          <p:txBody>
            <a:bodyPr/>
            <a:lstStyle/>
            <a:p>
              <a:endParaRPr lang="en-GB"/>
            </a:p>
          </p:txBody>
        </p:sp>
        <p:sp>
          <p:nvSpPr>
            <p:cNvPr id="5" name="TextBox 5"/>
            <p:cNvSpPr txBox="1"/>
            <p:nvPr/>
          </p:nvSpPr>
          <p:spPr>
            <a:xfrm>
              <a:off x="1126835" y="689937"/>
              <a:ext cx="8885498" cy="832341"/>
            </a:xfrm>
            <a:prstGeom prst="rect">
              <a:avLst/>
            </a:prstGeom>
          </p:spPr>
          <p:txBody>
            <a:bodyPr lIns="0" tIns="0" rIns="0" bIns="0" rtlCol="0" anchor="t">
              <a:spAutoFit/>
            </a:bodyPr>
            <a:lstStyle/>
            <a:p>
              <a:pPr algn="l">
                <a:lnSpc>
                  <a:spcPts val="4444"/>
                </a:lnSpc>
              </a:pPr>
              <a:endParaRPr/>
            </a:p>
          </p:txBody>
        </p:sp>
        <p:sp>
          <p:nvSpPr>
            <p:cNvPr id="6" name="Freeform 6"/>
            <p:cNvSpPr/>
            <p:nvPr/>
          </p:nvSpPr>
          <p:spPr>
            <a:xfrm rot="-10689717">
              <a:off x="89466" y="1636532"/>
              <a:ext cx="7144830" cy="1280714"/>
            </a:xfrm>
            <a:custGeom>
              <a:avLst/>
              <a:gdLst/>
              <a:ahLst/>
              <a:cxnLst/>
              <a:rect l="l" t="t" r="r" b="b"/>
              <a:pathLst>
                <a:path w="7144830" h="1280714">
                  <a:moveTo>
                    <a:pt x="0" y="0"/>
                  </a:moveTo>
                  <a:lnTo>
                    <a:pt x="7144830" y="0"/>
                  </a:lnTo>
                  <a:lnTo>
                    <a:pt x="7144830" y="1280714"/>
                  </a:lnTo>
                  <a:lnTo>
                    <a:pt x="0" y="1280714"/>
                  </a:lnTo>
                  <a:lnTo>
                    <a:pt x="0" y="0"/>
                  </a:lnTo>
                  <a:close/>
                </a:path>
              </a:pathLst>
            </a:custGeom>
            <a:blipFill>
              <a:blip r:embed="rId3"/>
              <a:stretch>
                <a:fillRect l="-1487" t="-29714" b="-110911"/>
              </a:stretch>
            </a:blipFill>
          </p:spPr>
          <p:txBody>
            <a:bodyPr/>
            <a:lstStyle/>
            <a:p>
              <a:endParaRPr lang="en-GB"/>
            </a:p>
          </p:txBody>
        </p:sp>
        <p:sp>
          <p:nvSpPr>
            <p:cNvPr id="7" name="TextBox 7"/>
            <p:cNvSpPr txBox="1"/>
            <p:nvPr/>
          </p:nvSpPr>
          <p:spPr>
            <a:xfrm>
              <a:off x="70765" y="496974"/>
              <a:ext cx="8158394" cy="656004"/>
            </a:xfrm>
            <a:prstGeom prst="rect">
              <a:avLst/>
            </a:prstGeom>
          </p:spPr>
          <p:txBody>
            <a:bodyPr lIns="0" tIns="0" rIns="0" bIns="0" rtlCol="0" anchor="t">
              <a:spAutoFit/>
            </a:bodyPr>
            <a:lstStyle/>
            <a:p>
              <a:pPr algn="ctr">
                <a:lnSpc>
                  <a:spcPts val="4250"/>
                </a:lnSpc>
                <a:spcBef>
                  <a:spcPct val="0"/>
                </a:spcBef>
              </a:pPr>
              <a:r>
                <a:rPr lang="en-US" sz="3036" b="1">
                  <a:solidFill>
                    <a:srgbClr val="000000"/>
                  </a:solidFill>
                  <a:latin typeface="Dosis Bold"/>
                  <a:ea typeface="Dosis Bold"/>
                  <a:cs typeface="Dosis Bold"/>
                  <a:sym typeface="Dosis Bold"/>
                </a:rPr>
                <a:t>Bay Navigator</a:t>
              </a:r>
            </a:p>
          </p:txBody>
        </p:sp>
        <p:sp>
          <p:nvSpPr>
            <p:cNvPr id="8" name="TextBox 8"/>
            <p:cNvSpPr txBox="1"/>
            <p:nvPr/>
          </p:nvSpPr>
          <p:spPr>
            <a:xfrm>
              <a:off x="70765" y="1847175"/>
              <a:ext cx="8158394" cy="656004"/>
            </a:xfrm>
            <a:prstGeom prst="rect">
              <a:avLst/>
            </a:prstGeom>
          </p:spPr>
          <p:txBody>
            <a:bodyPr lIns="0" tIns="0" rIns="0" bIns="0" rtlCol="0" anchor="t">
              <a:spAutoFit/>
            </a:bodyPr>
            <a:lstStyle/>
            <a:p>
              <a:pPr algn="ctr">
                <a:lnSpc>
                  <a:spcPts val="4250"/>
                </a:lnSpc>
                <a:spcBef>
                  <a:spcPct val="0"/>
                </a:spcBef>
              </a:pPr>
              <a:r>
                <a:rPr lang="en-US" sz="3036" b="1">
                  <a:solidFill>
                    <a:srgbClr val="000000"/>
                  </a:solidFill>
                  <a:latin typeface="Dosis Bold"/>
                  <a:ea typeface="Dosis Bold"/>
                  <a:cs typeface="Dosis Bold"/>
                  <a:sym typeface="Dosis Bold"/>
                </a:rPr>
                <a:t>Coastal Crafter</a:t>
              </a:r>
            </a:p>
          </p:txBody>
        </p:sp>
        <p:sp>
          <p:nvSpPr>
            <p:cNvPr id="9" name="Freeform 9"/>
            <p:cNvSpPr/>
            <p:nvPr/>
          </p:nvSpPr>
          <p:spPr>
            <a:xfrm rot="110282">
              <a:off x="456099" y="2988347"/>
              <a:ext cx="7246197" cy="1328617"/>
            </a:xfrm>
            <a:custGeom>
              <a:avLst/>
              <a:gdLst/>
              <a:ahLst/>
              <a:cxnLst/>
              <a:rect l="l" t="t" r="r" b="b"/>
              <a:pathLst>
                <a:path w="7246197" h="1328617">
                  <a:moveTo>
                    <a:pt x="0" y="0"/>
                  </a:moveTo>
                  <a:lnTo>
                    <a:pt x="7246197" y="0"/>
                  </a:lnTo>
                  <a:lnTo>
                    <a:pt x="7246197" y="1328617"/>
                  </a:lnTo>
                  <a:lnTo>
                    <a:pt x="0" y="1328617"/>
                  </a:lnTo>
                  <a:lnTo>
                    <a:pt x="0" y="0"/>
                  </a:lnTo>
                  <a:close/>
                </a:path>
              </a:pathLst>
            </a:custGeom>
            <a:blipFill>
              <a:blip r:embed="rId3"/>
              <a:stretch>
                <a:fillRect l="-1487" t="-29049" b="-106191"/>
              </a:stretch>
            </a:blipFill>
          </p:spPr>
          <p:txBody>
            <a:bodyPr/>
            <a:lstStyle/>
            <a:p>
              <a:endParaRPr lang="en-GB"/>
            </a:p>
          </p:txBody>
        </p:sp>
        <p:sp>
          <p:nvSpPr>
            <p:cNvPr id="10" name="TextBox 10"/>
            <p:cNvSpPr txBox="1"/>
            <p:nvPr/>
          </p:nvSpPr>
          <p:spPr>
            <a:xfrm>
              <a:off x="1126835" y="4580491"/>
              <a:ext cx="8885498" cy="832341"/>
            </a:xfrm>
            <a:prstGeom prst="rect">
              <a:avLst/>
            </a:prstGeom>
          </p:spPr>
          <p:txBody>
            <a:bodyPr lIns="0" tIns="0" rIns="0" bIns="0" rtlCol="0" anchor="t">
              <a:spAutoFit/>
            </a:bodyPr>
            <a:lstStyle/>
            <a:p>
              <a:pPr algn="l">
                <a:lnSpc>
                  <a:spcPts val="4444"/>
                </a:lnSpc>
              </a:pPr>
              <a:endParaRPr/>
            </a:p>
          </p:txBody>
        </p:sp>
        <p:sp>
          <p:nvSpPr>
            <p:cNvPr id="11" name="TextBox 11"/>
            <p:cNvSpPr txBox="1"/>
            <p:nvPr/>
          </p:nvSpPr>
          <p:spPr>
            <a:xfrm>
              <a:off x="70765" y="3191358"/>
              <a:ext cx="8158394" cy="656004"/>
            </a:xfrm>
            <a:prstGeom prst="rect">
              <a:avLst/>
            </a:prstGeom>
          </p:spPr>
          <p:txBody>
            <a:bodyPr lIns="0" tIns="0" rIns="0" bIns="0" rtlCol="0" anchor="t">
              <a:spAutoFit/>
            </a:bodyPr>
            <a:lstStyle/>
            <a:p>
              <a:pPr algn="ctr">
                <a:lnSpc>
                  <a:spcPts val="4250"/>
                </a:lnSpc>
                <a:spcBef>
                  <a:spcPct val="0"/>
                </a:spcBef>
              </a:pPr>
              <a:r>
                <a:rPr lang="en-US" sz="3036" b="1">
                  <a:solidFill>
                    <a:srgbClr val="000000"/>
                  </a:solidFill>
                  <a:latin typeface="Dosis Bold"/>
                  <a:ea typeface="Dosis Bold"/>
                  <a:cs typeface="Dosis Bold"/>
                  <a:sym typeface="Dosis Bold"/>
                </a:rPr>
                <a:t>Coastal Communicator</a:t>
              </a:r>
            </a:p>
          </p:txBody>
        </p:sp>
        <p:sp>
          <p:nvSpPr>
            <p:cNvPr id="12" name="Freeform 12"/>
            <p:cNvSpPr/>
            <p:nvPr/>
          </p:nvSpPr>
          <p:spPr>
            <a:xfrm rot="-10689717">
              <a:off x="454515" y="4561607"/>
              <a:ext cx="6823376" cy="1223094"/>
            </a:xfrm>
            <a:custGeom>
              <a:avLst/>
              <a:gdLst/>
              <a:ahLst/>
              <a:cxnLst/>
              <a:rect l="l" t="t" r="r" b="b"/>
              <a:pathLst>
                <a:path w="6823376" h="1223094">
                  <a:moveTo>
                    <a:pt x="0" y="0"/>
                  </a:moveTo>
                  <a:lnTo>
                    <a:pt x="6823377" y="0"/>
                  </a:lnTo>
                  <a:lnTo>
                    <a:pt x="6823377" y="1223094"/>
                  </a:lnTo>
                  <a:lnTo>
                    <a:pt x="0" y="1223094"/>
                  </a:lnTo>
                  <a:lnTo>
                    <a:pt x="0" y="0"/>
                  </a:lnTo>
                  <a:close/>
                </a:path>
              </a:pathLst>
            </a:custGeom>
            <a:blipFill>
              <a:blip r:embed="rId3"/>
              <a:stretch>
                <a:fillRect l="-1487" t="-29714" b="-110911"/>
              </a:stretch>
            </a:blipFill>
          </p:spPr>
          <p:txBody>
            <a:bodyPr/>
            <a:lstStyle/>
            <a:p>
              <a:endParaRPr lang="en-GB"/>
            </a:p>
          </p:txBody>
        </p:sp>
        <p:sp>
          <p:nvSpPr>
            <p:cNvPr id="13" name="Freeform 13"/>
            <p:cNvSpPr/>
            <p:nvPr/>
          </p:nvSpPr>
          <p:spPr>
            <a:xfrm rot="110282">
              <a:off x="504503" y="5738990"/>
              <a:ext cx="7290919" cy="1442921"/>
            </a:xfrm>
            <a:custGeom>
              <a:avLst/>
              <a:gdLst/>
              <a:ahLst/>
              <a:cxnLst/>
              <a:rect l="l" t="t" r="r" b="b"/>
              <a:pathLst>
                <a:path w="7290919" h="1442921">
                  <a:moveTo>
                    <a:pt x="0" y="0"/>
                  </a:moveTo>
                  <a:lnTo>
                    <a:pt x="7290918" y="0"/>
                  </a:lnTo>
                  <a:lnTo>
                    <a:pt x="7290918" y="1442921"/>
                  </a:lnTo>
                  <a:lnTo>
                    <a:pt x="0" y="1442921"/>
                  </a:lnTo>
                  <a:lnTo>
                    <a:pt x="0" y="0"/>
                  </a:lnTo>
                  <a:close/>
                </a:path>
              </a:pathLst>
            </a:custGeom>
            <a:blipFill>
              <a:blip r:embed="rId3"/>
              <a:stretch>
                <a:fillRect l="-1487" t="-15056" b="-102886"/>
              </a:stretch>
            </a:blipFill>
          </p:spPr>
          <p:txBody>
            <a:bodyPr/>
            <a:lstStyle/>
            <a:p>
              <a:endParaRPr lang="en-GB"/>
            </a:p>
          </p:txBody>
        </p:sp>
        <p:sp>
          <p:nvSpPr>
            <p:cNvPr id="14" name="TextBox 14"/>
            <p:cNvSpPr txBox="1"/>
            <p:nvPr/>
          </p:nvSpPr>
          <p:spPr>
            <a:xfrm>
              <a:off x="1126835" y="8469106"/>
              <a:ext cx="8885498" cy="832341"/>
            </a:xfrm>
            <a:prstGeom prst="rect">
              <a:avLst/>
            </a:prstGeom>
          </p:spPr>
          <p:txBody>
            <a:bodyPr lIns="0" tIns="0" rIns="0" bIns="0" rtlCol="0" anchor="t">
              <a:spAutoFit/>
            </a:bodyPr>
            <a:lstStyle/>
            <a:p>
              <a:pPr algn="l">
                <a:lnSpc>
                  <a:spcPts val="4444"/>
                </a:lnSpc>
              </a:pPr>
              <a:endParaRPr/>
            </a:p>
          </p:txBody>
        </p:sp>
        <p:sp>
          <p:nvSpPr>
            <p:cNvPr id="15" name="Freeform 15"/>
            <p:cNvSpPr/>
            <p:nvPr/>
          </p:nvSpPr>
          <p:spPr>
            <a:xfrm rot="-10689717">
              <a:off x="88344" y="7363028"/>
              <a:ext cx="7227663" cy="1147107"/>
            </a:xfrm>
            <a:custGeom>
              <a:avLst/>
              <a:gdLst/>
              <a:ahLst/>
              <a:cxnLst/>
              <a:rect l="l" t="t" r="r" b="b"/>
              <a:pathLst>
                <a:path w="7227663" h="1147107">
                  <a:moveTo>
                    <a:pt x="0" y="0"/>
                  </a:moveTo>
                  <a:lnTo>
                    <a:pt x="7227663" y="0"/>
                  </a:lnTo>
                  <a:lnTo>
                    <a:pt x="7227663" y="1147107"/>
                  </a:lnTo>
                  <a:lnTo>
                    <a:pt x="0" y="1147107"/>
                  </a:lnTo>
                  <a:lnTo>
                    <a:pt x="0" y="0"/>
                  </a:lnTo>
                  <a:close/>
                </a:path>
              </a:pathLst>
            </a:custGeom>
            <a:blipFill>
              <a:blip r:embed="rId3"/>
              <a:stretch>
                <a:fillRect l="-1487" t="-71189" b="-100577"/>
              </a:stretch>
            </a:blipFill>
          </p:spPr>
          <p:txBody>
            <a:bodyPr/>
            <a:lstStyle/>
            <a:p>
              <a:endParaRPr lang="en-GB"/>
            </a:p>
          </p:txBody>
        </p:sp>
        <p:sp>
          <p:nvSpPr>
            <p:cNvPr id="16" name="TextBox 16"/>
            <p:cNvSpPr txBox="1"/>
            <p:nvPr/>
          </p:nvSpPr>
          <p:spPr>
            <a:xfrm>
              <a:off x="70765" y="4704601"/>
              <a:ext cx="8158394" cy="656004"/>
            </a:xfrm>
            <a:prstGeom prst="rect">
              <a:avLst/>
            </a:prstGeom>
          </p:spPr>
          <p:txBody>
            <a:bodyPr lIns="0" tIns="0" rIns="0" bIns="0" rtlCol="0" anchor="t">
              <a:spAutoFit/>
            </a:bodyPr>
            <a:lstStyle/>
            <a:p>
              <a:pPr algn="ctr">
                <a:lnSpc>
                  <a:spcPts val="4250"/>
                </a:lnSpc>
                <a:spcBef>
                  <a:spcPct val="0"/>
                </a:spcBef>
              </a:pPr>
              <a:r>
                <a:rPr lang="en-US" sz="3036" b="1">
                  <a:solidFill>
                    <a:srgbClr val="000000"/>
                  </a:solidFill>
                  <a:latin typeface="Dosis Bold"/>
                  <a:ea typeface="Dosis Bold"/>
                  <a:cs typeface="Dosis Bold"/>
                  <a:sym typeface="Dosis Bold"/>
                </a:rPr>
                <a:t>Bay Warden</a:t>
              </a:r>
            </a:p>
          </p:txBody>
        </p:sp>
        <p:sp>
          <p:nvSpPr>
            <p:cNvPr id="17" name="TextBox 17"/>
            <p:cNvSpPr txBox="1"/>
            <p:nvPr/>
          </p:nvSpPr>
          <p:spPr>
            <a:xfrm>
              <a:off x="0" y="6215490"/>
              <a:ext cx="8158394" cy="656004"/>
            </a:xfrm>
            <a:prstGeom prst="rect">
              <a:avLst/>
            </a:prstGeom>
          </p:spPr>
          <p:txBody>
            <a:bodyPr lIns="0" tIns="0" rIns="0" bIns="0" rtlCol="0" anchor="t">
              <a:spAutoFit/>
            </a:bodyPr>
            <a:lstStyle/>
            <a:p>
              <a:pPr algn="ctr">
                <a:lnSpc>
                  <a:spcPts val="4250"/>
                </a:lnSpc>
                <a:spcBef>
                  <a:spcPct val="0"/>
                </a:spcBef>
              </a:pPr>
              <a:r>
                <a:rPr lang="en-US" sz="3036" b="1">
                  <a:solidFill>
                    <a:srgbClr val="000000"/>
                  </a:solidFill>
                  <a:latin typeface="Dosis Bold"/>
                  <a:ea typeface="Dosis Bold"/>
                  <a:cs typeface="Dosis Bold"/>
                  <a:sym typeface="Dosis Bold"/>
                </a:rPr>
                <a:t>Bay Survival Skills</a:t>
              </a:r>
            </a:p>
          </p:txBody>
        </p:sp>
        <p:sp>
          <p:nvSpPr>
            <p:cNvPr id="18" name="TextBox 18"/>
            <p:cNvSpPr txBox="1"/>
            <p:nvPr/>
          </p:nvSpPr>
          <p:spPr>
            <a:xfrm>
              <a:off x="1442365" y="10451760"/>
              <a:ext cx="8158394" cy="656004"/>
            </a:xfrm>
            <a:prstGeom prst="rect">
              <a:avLst/>
            </a:prstGeom>
          </p:spPr>
          <p:txBody>
            <a:bodyPr lIns="0" tIns="0" rIns="0" bIns="0" rtlCol="0" anchor="t">
              <a:spAutoFit/>
            </a:bodyPr>
            <a:lstStyle/>
            <a:p>
              <a:pPr algn="ctr">
                <a:lnSpc>
                  <a:spcPts val="4250"/>
                </a:lnSpc>
                <a:spcBef>
                  <a:spcPct val="0"/>
                </a:spcBef>
              </a:pPr>
              <a:endParaRPr/>
            </a:p>
          </p:txBody>
        </p:sp>
      </p:grpSp>
      <p:grpSp>
        <p:nvGrpSpPr>
          <p:cNvPr id="19" name="Group 19" descr="Level 1 stamp"/>
          <p:cNvGrpSpPr/>
          <p:nvPr/>
        </p:nvGrpSpPr>
        <p:grpSpPr>
          <a:xfrm>
            <a:off x="6069115" y="243595"/>
            <a:ext cx="3654514" cy="785105"/>
            <a:chOff x="0" y="0"/>
            <a:chExt cx="4872686" cy="1046806"/>
          </a:xfrm>
        </p:grpSpPr>
        <p:sp>
          <p:nvSpPr>
            <p:cNvPr id="20" name="Freeform 20"/>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21" name="TextBox 21"/>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444"/>
                  </a:solidFill>
                  <a:latin typeface="League Spartan"/>
                  <a:ea typeface="League Spartan"/>
                  <a:cs typeface="League Spartan"/>
                  <a:sym typeface="League Spartan"/>
                </a:rPr>
                <a:t>Level 1 stamp</a:t>
              </a:r>
            </a:p>
          </p:txBody>
        </p:sp>
      </p:grpSp>
      <p:grpSp>
        <p:nvGrpSpPr>
          <p:cNvPr id="22" name="Group 22" descr="Level 2 stamp"/>
          <p:cNvGrpSpPr/>
          <p:nvPr/>
        </p:nvGrpSpPr>
        <p:grpSpPr>
          <a:xfrm>
            <a:off x="9398774" y="243595"/>
            <a:ext cx="3654514" cy="785105"/>
            <a:chOff x="0" y="0"/>
            <a:chExt cx="4872686" cy="1046806"/>
          </a:xfrm>
        </p:grpSpPr>
        <p:sp>
          <p:nvSpPr>
            <p:cNvPr id="23" name="Freeform 23"/>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24" name="TextBox 24"/>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7B2"/>
                  </a:solidFill>
                  <a:latin typeface="League Spartan"/>
                  <a:ea typeface="League Spartan"/>
                  <a:cs typeface="League Spartan"/>
                  <a:sym typeface="League Spartan"/>
                </a:rPr>
                <a:t>Level 2 stamp</a:t>
              </a:r>
            </a:p>
          </p:txBody>
        </p:sp>
      </p:grpSp>
      <p:sp>
        <p:nvSpPr>
          <p:cNvPr id="25" name="Freeform 25">
            <a:extLst>
              <a:ext uri="{C183D7F6-B498-43B3-948B-1728B52AA6E4}">
                <adec:decorative xmlns:adec="http://schemas.microsoft.com/office/drawing/2017/decorative" val="1"/>
              </a:ext>
            </a:extLst>
          </p:cNvPr>
          <p:cNvSpPr/>
          <p:nvPr/>
        </p:nvSpPr>
        <p:spPr>
          <a:xfrm rot="-10800000">
            <a:off x="12734756" y="243595"/>
            <a:ext cx="3237466" cy="785105"/>
          </a:xfrm>
          <a:custGeom>
            <a:avLst/>
            <a:gdLst/>
            <a:ahLst/>
            <a:cxnLst/>
            <a:rect l="l" t="t" r="r" b="b"/>
            <a:pathLst>
              <a:path w="3237466" h="785105">
                <a:moveTo>
                  <a:pt x="0" y="0"/>
                </a:moveTo>
                <a:lnTo>
                  <a:pt x="3237466" y="0"/>
                </a:lnTo>
                <a:lnTo>
                  <a:pt x="3237466" y="785105"/>
                </a:lnTo>
                <a:lnTo>
                  <a:pt x="0" y="785105"/>
                </a:lnTo>
                <a:lnTo>
                  <a:pt x="0" y="0"/>
                </a:lnTo>
                <a:close/>
              </a:path>
            </a:pathLst>
          </a:custGeom>
          <a:blipFill>
            <a:blip r:embed="rId3"/>
            <a:stretch>
              <a:fillRect l="-14382" t="-12257" r="-1701" b="-91185"/>
            </a:stretch>
          </a:blipFill>
        </p:spPr>
        <p:txBody>
          <a:bodyPr/>
          <a:lstStyle/>
          <a:p>
            <a:endParaRPr lang="en-GB"/>
          </a:p>
        </p:txBody>
      </p:sp>
      <p:grpSp>
        <p:nvGrpSpPr>
          <p:cNvPr id="26" name="Group 26" descr="Space for comments from the assessor"/>
          <p:cNvGrpSpPr/>
          <p:nvPr/>
        </p:nvGrpSpPr>
        <p:grpSpPr>
          <a:xfrm>
            <a:off x="486255" y="7469746"/>
            <a:ext cx="17376314" cy="2643132"/>
            <a:chOff x="0" y="0"/>
            <a:chExt cx="3097133" cy="471109"/>
          </a:xfrm>
        </p:grpSpPr>
        <p:sp>
          <p:nvSpPr>
            <p:cNvPr id="27" name="Freeform 27"/>
            <p:cNvSpPr/>
            <p:nvPr/>
          </p:nvSpPr>
          <p:spPr>
            <a:xfrm>
              <a:off x="0" y="0"/>
              <a:ext cx="3097133" cy="471109"/>
            </a:xfrm>
            <a:custGeom>
              <a:avLst/>
              <a:gdLst/>
              <a:ahLst/>
              <a:cxnLst/>
              <a:rect l="l" t="t" r="r" b="b"/>
              <a:pathLst>
                <a:path w="3097133" h="471109">
                  <a:moveTo>
                    <a:pt x="8702" y="0"/>
                  </a:moveTo>
                  <a:lnTo>
                    <a:pt x="3088431" y="0"/>
                  </a:lnTo>
                  <a:cubicBezTo>
                    <a:pt x="3090738" y="0"/>
                    <a:pt x="3092952" y="917"/>
                    <a:pt x="3094584" y="2549"/>
                  </a:cubicBezTo>
                  <a:cubicBezTo>
                    <a:pt x="3096216" y="4181"/>
                    <a:pt x="3097133" y="6394"/>
                    <a:pt x="3097133" y="8702"/>
                  </a:cubicBezTo>
                  <a:lnTo>
                    <a:pt x="3097133" y="462407"/>
                  </a:lnTo>
                  <a:cubicBezTo>
                    <a:pt x="3097133" y="467213"/>
                    <a:pt x="3093237" y="471109"/>
                    <a:pt x="3088431" y="471109"/>
                  </a:cubicBezTo>
                  <a:lnTo>
                    <a:pt x="8702" y="471109"/>
                  </a:lnTo>
                  <a:cubicBezTo>
                    <a:pt x="6394" y="471109"/>
                    <a:pt x="4181" y="470192"/>
                    <a:pt x="2549" y="468560"/>
                  </a:cubicBezTo>
                  <a:cubicBezTo>
                    <a:pt x="917" y="466928"/>
                    <a:pt x="0" y="464714"/>
                    <a:pt x="0" y="462407"/>
                  </a:cubicBezTo>
                  <a:lnTo>
                    <a:pt x="0" y="8702"/>
                  </a:lnTo>
                  <a:cubicBezTo>
                    <a:pt x="0" y="3896"/>
                    <a:pt x="3896" y="0"/>
                    <a:pt x="8702" y="0"/>
                  </a:cubicBezTo>
                  <a:close/>
                </a:path>
              </a:pathLst>
            </a:custGeom>
            <a:solidFill>
              <a:srgbClr val="F1ECE6"/>
            </a:solidFill>
          </p:spPr>
          <p:txBody>
            <a:bodyPr/>
            <a:lstStyle/>
            <a:p>
              <a:endParaRPr lang="en-GB"/>
            </a:p>
          </p:txBody>
        </p:sp>
        <p:sp>
          <p:nvSpPr>
            <p:cNvPr id="28" name="TextBox 28"/>
            <p:cNvSpPr txBox="1"/>
            <p:nvPr/>
          </p:nvSpPr>
          <p:spPr>
            <a:xfrm>
              <a:off x="0" y="-38100"/>
              <a:ext cx="3097133" cy="509209"/>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p:txBody>
        </p:sp>
      </p:grpSp>
      <p:sp>
        <p:nvSpPr>
          <p:cNvPr id="29" name="Freeform 29">
            <a:extLst>
              <a:ext uri="{C183D7F6-B498-43B3-948B-1728B52AA6E4}">
                <adec:decorative xmlns:adec="http://schemas.microsoft.com/office/drawing/2017/decorative" val="1"/>
              </a:ext>
            </a:extLst>
          </p:cNvPr>
          <p:cNvSpPr/>
          <p:nvPr/>
        </p:nvSpPr>
        <p:spPr>
          <a:xfrm>
            <a:off x="16591893" y="5773640"/>
            <a:ext cx="1696107" cy="1696107"/>
          </a:xfrm>
          <a:custGeom>
            <a:avLst/>
            <a:gdLst/>
            <a:ahLst/>
            <a:cxnLst/>
            <a:rect l="l" t="t" r="r" b="b"/>
            <a:pathLst>
              <a:path w="1696107" h="1696107">
                <a:moveTo>
                  <a:pt x="0" y="0"/>
                </a:moveTo>
                <a:lnTo>
                  <a:pt x="1696107" y="0"/>
                </a:lnTo>
                <a:lnTo>
                  <a:pt x="1696107" y="1696106"/>
                </a:lnTo>
                <a:lnTo>
                  <a:pt x="0" y="1696106"/>
                </a:lnTo>
                <a:lnTo>
                  <a:pt x="0" y="0"/>
                </a:lnTo>
                <a:close/>
              </a:path>
            </a:pathLst>
          </a:custGeom>
          <a:blipFill>
            <a:blip r:embed="rId4"/>
            <a:stretch>
              <a:fillRect/>
            </a:stretch>
          </a:blipFill>
        </p:spPr>
        <p:txBody>
          <a:bodyPr/>
          <a:lstStyle/>
          <a:p>
            <a:endParaRPr lang="en-GB"/>
          </a:p>
        </p:txBody>
      </p:sp>
      <p:sp>
        <p:nvSpPr>
          <p:cNvPr id="30" name="TextBox 30"/>
          <p:cNvSpPr txBox="1"/>
          <p:nvPr/>
        </p:nvSpPr>
        <p:spPr>
          <a:xfrm>
            <a:off x="-887938" y="6416919"/>
            <a:ext cx="7509250" cy="503809"/>
          </a:xfrm>
          <a:prstGeom prst="rect">
            <a:avLst/>
          </a:prstGeom>
        </p:spPr>
        <p:txBody>
          <a:bodyPr lIns="0" tIns="0" rIns="0" bIns="0" rtlCol="0" anchor="t">
            <a:spAutoFit/>
          </a:bodyPr>
          <a:lstStyle/>
          <a:p>
            <a:pPr algn="ctr">
              <a:lnSpc>
                <a:spcPts val="4255"/>
              </a:lnSpc>
              <a:spcBef>
                <a:spcPct val="0"/>
              </a:spcBef>
            </a:pPr>
            <a:r>
              <a:rPr lang="en-US" sz="3039" b="1">
                <a:solidFill>
                  <a:srgbClr val="000000"/>
                </a:solidFill>
                <a:latin typeface="Dosis Bold"/>
                <a:ea typeface="Dosis Bold"/>
                <a:cs typeface="Dosis Bold"/>
                <a:sym typeface="Dosis Bold"/>
              </a:rPr>
              <a:t>Coast Explorer</a:t>
            </a:r>
          </a:p>
        </p:txBody>
      </p:sp>
      <p:sp>
        <p:nvSpPr>
          <p:cNvPr id="31" name="TextBox 31"/>
          <p:cNvSpPr txBox="1"/>
          <p:nvPr/>
        </p:nvSpPr>
        <p:spPr>
          <a:xfrm>
            <a:off x="12409901" y="279949"/>
            <a:ext cx="4181993" cy="495929"/>
          </a:xfrm>
          <a:prstGeom prst="rect">
            <a:avLst/>
          </a:prstGeom>
        </p:spPr>
        <p:txBody>
          <a:bodyPr lIns="0" tIns="0" rIns="0" bIns="0" rtlCol="0" anchor="t">
            <a:spAutoFit/>
          </a:bodyPr>
          <a:lstStyle/>
          <a:p>
            <a:pPr algn="ctr">
              <a:lnSpc>
                <a:spcPts val="4165"/>
              </a:lnSpc>
              <a:spcBef>
                <a:spcPct val="0"/>
              </a:spcBef>
            </a:pPr>
            <a:r>
              <a:rPr lang="en-US" sz="2975" b="1">
                <a:solidFill>
                  <a:srgbClr val="000000"/>
                </a:solidFill>
                <a:latin typeface="Dosis Bold"/>
                <a:ea typeface="Dosis Bold"/>
                <a:cs typeface="Dosis Bold"/>
                <a:sym typeface="Dosis Bold"/>
              </a:rPr>
              <a:t>Date completed</a:t>
            </a:r>
          </a:p>
        </p:txBody>
      </p:sp>
      <p:sp>
        <p:nvSpPr>
          <p:cNvPr id="32" name="TextBox 32"/>
          <p:cNvSpPr txBox="1"/>
          <p:nvPr/>
        </p:nvSpPr>
        <p:spPr>
          <a:xfrm>
            <a:off x="328078" y="7583342"/>
            <a:ext cx="5077218" cy="372745"/>
          </a:xfrm>
          <a:prstGeom prst="rect">
            <a:avLst/>
          </a:prstGeom>
        </p:spPr>
        <p:txBody>
          <a:bodyPr lIns="0" tIns="0" rIns="0" bIns="0" rtlCol="0" anchor="t">
            <a:spAutoFit/>
          </a:bodyPr>
          <a:lstStyle/>
          <a:p>
            <a:pPr algn="ctr">
              <a:lnSpc>
                <a:spcPts val="3079"/>
              </a:lnSpc>
              <a:spcBef>
                <a:spcPct val="0"/>
              </a:spcBef>
            </a:pPr>
            <a:r>
              <a:rPr lang="en-US" sz="2199" b="1">
                <a:solidFill>
                  <a:srgbClr val="000000"/>
                </a:solidFill>
                <a:latin typeface="Dosis Bold"/>
                <a:ea typeface="Dosis Bold"/>
                <a:cs typeface="Dosis Bold"/>
                <a:sym typeface="Dosis Bold"/>
              </a:rPr>
              <a:t>Additional Comments from the Assessor</a:t>
            </a:r>
          </a:p>
        </p:txBody>
      </p:sp>
      <p:sp>
        <p:nvSpPr>
          <p:cNvPr id="33" name="Title 32">
            <a:extLst>
              <a:ext uri="{FF2B5EF4-FFF2-40B4-BE49-F238E27FC236}">
                <a16:creationId xmlns:a16="http://schemas.microsoft.com/office/drawing/2014/main" id="{DBF87F60-05AE-0A70-7F85-4847C6E1CAED}"/>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Chart for assessor to complete on completion of each task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110282">
            <a:off x="24440" y="50738"/>
            <a:ext cx="9297416" cy="1038284"/>
          </a:xfrm>
          <a:custGeom>
            <a:avLst/>
            <a:gdLst/>
            <a:ahLst/>
            <a:cxnLst/>
            <a:rect l="l" t="t" r="r" b="b"/>
            <a:pathLst>
              <a:path w="9297416" h="1038284">
                <a:moveTo>
                  <a:pt x="0" y="0"/>
                </a:moveTo>
                <a:lnTo>
                  <a:pt x="9297416" y="0"/>
                </a:lnTo>
                <a:lnTo>
                  <a:pt x="9297416" y="1038284"/>
                </a:lnTo>
                <a:lnTo>
                  <a:pt x="0" y="1038284"/>
                </a:lnTo>
                <a:lnTo>
                  <a:pt x="0" y="0"/>
                </a:lnTo>
                <a:close/>
              </a:path>
            </a:pathLst>
          </a:custGeom>
          <a:blipFill>
            <a:blip r:embed="rId3"/>
            <a:stretch>
              <a:fillRect l="-1487" t="-47695" b="-238537"/>
            </a:stretch>
          </a:blipFill>
        </p:spPr>
        <p:txBody>
          <a:bodyPr/>
          <a:lstStyle/>
          <a:p>
            <a:endParaRPr lang="en-GB"/>
          </a:p>
        </p:txBody>
      </p:sp>
      <p:sp>
        <p:nvSpPr>
          <p:cNvPr id="4" name="TextBox 4"/>
          <p:cNvSpPr txBox="1"/>
          <p:nvPr/>
        </p:nvSpPr>
        <p:spPr>
          <a:xfrm rot="64284">
            <a:off x="-191492" y="181506"/>
            <a:ext cx="9336115" cy="1145259"/>
          </a:xfrm>
          <a:prstGeom prst="rect">
            <a:avLst/>
          </a:prstGeom>
        </p:spPr>
        <p:txBody>
          <a:bodyPr lIns="0" tIns="0" rIns="0" bIns="0" rtlCol="0" anchor="t">
            <a:spAutoFit/>
          </a:bodyPr>
          <a:lstStyle/>
          <a:p>
            <a:pPr algn="ctr">
              <a:lnSpc>
                <a:spcPts val="4950"/>
              </a:lnSpc>
            </a:pPr>
            <a:r>
              <a:rPr lang="en-US" sz="3536" b="1" spc="-236">
                <a:solidFill>
                  <a:srgbClr val="000000"/>
                </a:solidFill>
                <a:latin typeface="Dosis Bold"/>
                <a:ea typeface="Dosis Bold"/>
                <a:cs typeface="Dosis Bold"/>
                <a:sym typeface="Dosis Bold"/>
              </a:rPr>
              <a:t>5 Bonus “No-Equipment” Activities</a:t>
            </a:r>
          </a:p>
          <a:p>
            <a:pPr algn="ctr">
              <a:lnSpc>
                <a:spcPts val="4250"/>
              </a:lnSpc>
              <a:spcBef>
                <a:spcPct val="0"/>
              </a:spcBef>
            </a:pPr>
            <a:endParaRPr lang="en-US" sz="3536" b="1" spc="-236">
              <a:solidFill>
                <a:srgbClr val="000000"/>
              </a:solidFill>
              <a:latin typeface="Dosis Bold"/>
              <a:ea typeface="Dosis Bold"/>
              <a:cs typeface="Dosis Bold"/>
              <a:sym typeface="Dosis Bold"/>
            </a:endParaRPr>
          </a:p>
        </p:txBody>
      </p:sp>
      <p:grpSp>
        <p:nvGrpSpPr>
          <p:cNvPr id="5" name="Group 5">
            <a:extLst>
              <a:ext uri="{C183D7F6-B498-43B3-948B-1728B52AA6E4}">
                <adec:decorative xmlns:adec="http://schemas.microsoft.com/office/drawing/2017/decorative" val="1"/>
              </a:ext>
            </a:extLst>
          </p:cNvPr>
          <p:cNvGrpSpPr/>
          <p:nvPr/>
        </p:nvGrpSpPr>
        <p:grpSpPr>
          <a:xfrm>
            <a:off x="144198" y="1099207"/>
            <a:ext cx="5734247" cy="4676699"/>
            <a:chOff x="178690" y="94009"/>
            <a:chExt cx="7645662" cy="6235598"/>
          </a:xfrm>
        </p:grpSpPr>
        <p:sp>
          <p:nvSpPr>
            <p:cNvPr id="6" name="Freeform 6"/>
            <p:cNvSpPr/>
            <p:nvPr/>
          </p:nvSpPr>
          <p:spPr>
            <a:xfrm rot="-209445">
              <a:off x="178690" y="227101"/>
              <a:ext cx="7645662" cy="6102506"/>
            </a:xfrm>
            <a:custGeom>
              <a:avLst/>
              <a:gdLst/>
              <a:ahLst/>
              <a:cxnLst/>
              <a:rect l="l" t="t" r="r" b="b"/>
              <a:pathLst>
                <a:path w="7645662" h="6102506">
                  <a:moveTo>
                    <a:pt x="0" y="0"/>
                  </a:moveTo>
                  <a:lnTo>
                    <a:pt x="7645662" y="0"/>
                  </a:lnTo>
                  <a:lnTo>
                    <a:pt x="7645662" y="6102507"/>
                  </a:lnTo>
                  <a:lnTo>
                    <a:pt x="0" y="6102507"/>
                  </a:lnTo>
                  <a:lnTo>
                    <a:pt x="0" y="0"/>
                  </a:lnTo>
                  <a:close/>
                </a:path>
              </a:pathLst>
            </a:custGeom>
            <a:blipFill>
              <a:blip>
                <a:extLst>
                  <a:ext uri="{96DAC541-7B7A-43D3-8B79-37D633B846F1}">
                    <asvg:svgBlip xmlns:asvg="http://schemas.microsoft.com/office/drawing/2016/SVG/main" r:embed="rId4"/>
                  </a:ext>
                </a:extLst>
              </a:blip>
              <a:stretch>
                <a:fillRect t="-70" r="-399" b="-66235"/>
              </a:stretch>
            </a:blipFill>
          </p:spPr>
          <p:txBody>
            <a:bodyPr/>
            <a:lstStyle/>
            <a:p>
              <a:endParaRPr lang="en-GB"/>
            </a:p>
          </p:txBody>
        </p:sp>
        <p:sp>
          <p:nvSpPr>
            <p:cNvPr id="7" name="TextBox 7"/>
            <p:cNvSpPr txBox="1"/>
            <p:nvPr/>
          </p:nvSpPr>
          <p:spPr>
            <a:xfrm rot="21372660">
              <a:off x="1210447" y="94009"/>
              <a:ext cx="6446398" cy="6218882"/>
            </a:xfrm>
            <a:prstGeom prst="rect">
              <a:avLst/>
            </a:prstGeom>
          </p:spPr>
          <p:txBody>
            <a:bodyPr lIns="0" tIns="0" rIns="0" bIns="0" rtlCol="0" anchor="t">
              <a:spAutoFit/>
            </a:bodyPr>
            <a:lstStyle/>
            <a:p>
              <a:pPr algn="ctr">
                <a:lnSpc>
                  <a:spcPts val="4250"/>
                </a:lnSpc>
              </a:pPr>
              <a:r>
                <a:rPr lang="en-US" sz="3036" b="1" dirty="0">
                  <a:solidFill>
                    <a:srgbClr val="000000"/>
                  </a:solidFill>
                  <a:latin typeface="Dosis Bold"/>
                  <a:ea typeface="Dosis Bold"/>
                  <a:cs typeface="Dosis Bold"/>
                  <a:sym typeface="Dosis Bold"/>
                </a:rPr>
                <a:t>Mirror the Movement</a:t>
              </a:r>
            </a:p>
            <a:p>
              <a:pPr algn="ctr">
                <a:lnSpc>
                  <a:spcPts val="3550"/>
                </a:lnSpc>
              </a:pPr>
              <a:r>
                <a:rPr lang="en-US" sz="2536" b="1" dirty="0">
                  <a:solidFill>
                    <a:srgbClr val="000000"/>
                  </a:solidFill>
                  <a:latin typeface="Dosis Bold"/>
                  <a:ea typeface="Dosis Bold"/>
                  <a:cs typeface="Dosis Bold"/>
                  <a:sym typeface="Dosis Bold"/>
                </a:rPr>
                <a:t>(Coastal Communicator, teamwork)</a:t>
              </a:r>
            </a:p>
            <a:p>
              <a:pPr algn="l">
                <a:lnSpc>
                  <a:spcPts val="3550"/>
                </a:lnSpc>
              </a:pPr>
              <a:r>
                <a:rPr lang="en-US" sz="2536" b="1" dirty="0">
                  <a:solidFill>
                    <a:srgbClr val="000000"/>
                  </a:solidFill>
                  <a:latin typeface="Dosis Bold"/>
                  <a:ea typeface="Dosis Bold"/>
                  <a:cs typeface="Dosis Bold"/>
                  <a:sym typeface="Dosis Bold"/>
                </a:rPr>
                <a:t>Task: </a:t>
              </a:r>
              <a:r>
                <a:rPr lang="en-US" sz="2536" dirty="0">
                  <a:solidFill>
                    <a:srgbClr val="000000"/>
                  </a:solidFill>
                  <a:latin typeface="Dosis"/>
                  <a:ea typeface="Dosis"/>
                  <a:cs typeface="Dosis"/>
                  <a:sym typeface="Dosis"/>
                </a:rPr>
                <a:t>in pairs, one student performs a “slow-motion” coastal action (e.g. a crab scuttling or a wave crashing). The partner must mirror it exactly, without speaking.</a:t>
              </a:r>
            </a:p>
            <a:p>
              <a:pPr algn="l">
                <a:lnSpc>
                  <a:spcPts val="3550"/>
                </a:lnSpc>
              </a:pPr>
              <a:r>
                <a:rPr lang="en-US" sz="2536" b="1" dirty="0">
                  <a:solidFill>
                    <a:srgbClr val="000000"/>
                  </a:solidFill>
                  <a:latin typeface="Dosis Bold"/>
                  <a:ea typeface="Dosis Bold"/>
                  <a:cs typeface="Dosis Bold"/>
                  <a:sym typeface="Dosis Bold"/>
                </a:rPr>
                <a:t>Focus: </a:t>
              </a:r>
              <a:r>
                <a:rPr lang="en-US" sz="2536" dirty="0">
                  <a:solidFill>
                    <a:srgbClr val="000000"/>
                  </a:solidFill>
                  <a:latin typeface="Dosis"/>
                  <a:ea typeface="Dosis"/>
                  <a:cs typeface="Dosis"/>
                  <a:sym typeface="Dosis"/>
                </a:rPr>
                <a:t>Non-verbal communication and intense focus on a team mate’s cues.</a:t>
              </a:r>
            </a:p>
            <a:p>
              <a:pPr algn="ctr">
                <a:lnSpc>
                  <a:spcPts val="3550"/>
                </a:lnSpc>
                <a:spcBef>
                  <a:spcPct val="0"/>
                </a:spcBef>
              </a:pPr>
              <a:endParaRPr lang="en-US" sz="2536" dirty="0">
                <a:solidFill>
                  <a:srgbClr val="000000"/>
                </a:solidFill>
                <a:latin typeface="Dosis"/>
                <a:ea typeface="Dosis"/>
                <a:cs typeface="Dosis"/>
                <a:sym typeface="Dosis"/>
              </a:endParaRPr>
            </a:p>
          </p:txBody>
        </p:sp>
      </p:grpSp>
      <p:sp>
        <p:nvSpPr>
          <p:cNvPr id="8" name="Freeform 8">
            <a:extLst>
              <a:ext uri="{C183D7F6-B498-43B3-948B-1728B52AA6E4}">
                <adec:decorative xmlns:adec="http://schemas.microsoft.com/office/drawing/2017/decorative" val="1"/>
              </a:ext>
            </a:extLst>
          </p:cNvPr>
          <p:cNvSpPr/>
          <p:nvPr/>
        </p:nvSpPr>
        <p:spPr>
          <a:xfrm rot="232507">
            <a:off x="11851819" y="10777"/>
            <a:ext cx="6274134" cy="5007800"/>
          </a:xfrm>
          <a:custGeom>
            <a:avLst/>
            <a:gdLst/>
            <a:ahLst/>
            <a:cxnLst/>
            <a:rect l="l" t="t" r="r" b="b"/>
            <a:pathLst>
              <a:path w="6274134" h="5007800">
                <a:moveTo>
                  <a:pt x="0" y="0"/>
                </a:moveTo>
                <a:lnTo>
                  <a:pt x="6274134" y="0"/>
                </a:lnTo>
                <a:lnTo>
                  <a:pt x="6274134" y="5007800"/>
                </a:lnTo>
                <a:lnTo>
                  <a:pt x="0" y="5007800"/>
                </a:lnTo>
                <a:lnTo>
                  <a:pt x="0" y="0"/>
                </a:lnTo>
                <a:close/>
              </a:path>
            </a:pathLst>
          </a:custGeom>
          <a:blipFill>
            <a:blip>
              <a:extLst>
                <a:ext uri="{96DAC541-7B7A-43D3-8B79-37D633B846F1}">
                  <asvg:svgBlip xmlns:asvg="http://schemas.microsoft.com/office/drawing/2016/SVG/main" r:embed="rId4"/>
                </a:ext>
              </a:extLst>
            </a:blip>
            <a:stretch>
              <a:fillRect t="-70" r="-399" b="-66235"/>
            </a:stretch>
          </a:blipFill>
        </p:spPr>
        <p:txBody>
          <a:bodyPr/>
          <a:lstStyle/>
          <a:p>
            <a:endParaRPr lang="en-GB"/>
          </a:p>
        </p:txBody>
      </p:sp>
      <p:sp>
        <p:nvSpPr>
          <p:cNvPr id="9" name="TextBox 9"/>
          <p:cNvSpPr txBox="1"/>
          <p:nvPr/>
        </p:nvSpPr>
        <p:spPr>
          <a:xfrm rot="223909">
            <a:off x="12832700" y="8662"/>
            <a:ext cx="4903407" cy="4987009"/>
          </a:xfrm>
          <a:prstGeom prst="rect">
            <a:avLst/>
          </a:prstGeom>
        </p:spPr>
        <p:txBody>
          <a:bodyPr lIns="0" tIns="0" rIns="0" bIns="0" rtlCol="0" anchor="t">
            <a:spAutoFit/>
          </a:bodyPr>
          <a:lstStyle/>
          <a:p>
            <a:pPr algn="ctr">
              <a:lnSpc>
                <a:spcPts val="4250"/>
              </a:lnSpc>
            </a:pPr>
            <a:r>
              <a:rPr lang="en-US" sz="3036" b="1">
                <a:solidFill>
                  <a:srgbClr val="000000"/>
                </a:solidFill>
                <a:latin typeface="Dosis Bold"/>
                <a:ea typeface="Dosis Bold"/>
                <a:cs typeface="Dosis Bold"/>
                <a:sym typeface="Dosis Bold"/>
              </a:rPr>
              <a:t>The Sound Map</a:t>
            </a:r>
          </a:p>
          <a:p>
            <a:pPr algn="ctr">
              <a:lnSpc>
                <a:spcPts val="3550"/>
              </a:lnSpc>
            </a:pPr>
            <a:r>
              <a:rPr lang="en-US" sz="2536" b="1">
                <a:solidFill>
                  <a:srgbClr val="000000"/>
                </a:solidFill>
                <a:latin typeface="Dosis Bold"/>
                <a:ea typeface="Dosis Bold"/>
                <a:cs typeface="Dosis Bold"/>
                <a:sym typeface="Dosis Bold"/>
              </a:rPr>
              <a:t>Coast Explorer, observation)</a:t>
            </a:r>
          </a:p>
          <a:p>
            <a:pPr algn="l">
              <a:lnSpc>
                <a:spcPts val="3550"/>
              </a:lnSpc>
            </a:pPr>
            <a:r>
              <a:rPr lang="en-US" sz="2536" b="1">
                <a:solidFill>
                  <a:srgbClr val="000000"/>
                </a:solidFill>
                <a:latin typeface="Dosis Bold"/>
                <a:ea typeface="Dosis Bold"/>
                <a:cs typeface="Dosis Bold"/>
                <a:sym typeface="Dosis Bold"/>
              </a:rPr>
              <a:t>Task: </a:t>
            </a:r>
            <a:r>
              <a:rPr lang="en-US" sz="2536">
                <a:solidFill>
                  <a:srgbClr val="000000"/>
                </a:solidFill>
                <a:latin typeface="Dosis"/>
                <a:ea typeface="Dosis"/>
                <a:cs typeface="Dosis"/>
                <a:sym typeface="Dosis"/>
              </a:rPr>
              <a:t>Students sit silently, 5 meters apart, for 3minutes with their eyes closed. They draw a map in the sand around them using only symbols for sounds they hear, e.g. a bird to the left, a distant car to the right, a wave in front.</a:t>
            </a:r>
          </a:p>
          <a:p>
            <a:pPr algn="l">
              <a:lnSpc>
                <a:spcPts val="3550"/>
              </a:lnSpc>
              <a:spcBef>
                <a:spcPct val="0"/>
              </a:spcBef>
            </a:pPr>
            <a:r>
              <a:rPr lang="en-US" sz="2536" b="1">
                <a:solidFill>
                  <a:srgbClr val="000000"/>
                </a:solidFill>
                <a:latin typeface="Dosis Bold"/>
                <a:ea typeface="Dosis Bold"/>
                <a:cs typeface="Dosis Bold"/>
                <a:sym typeface="Dosis Bold"/>
              </a:rPr>
              <a:t>Focus:</a:t>
            </a:r>
            <a:r>
              <a:rPr lang="en-US" sz="2536">
                <a:solidFill>
                  <a:srgbClr val="000000"/>
                </a:solidFill>
                <a:latin typeface="Dosis"/>
                <a:ea typeface="Dosis"/>
                <a:cs typeface="Dosis"/>
                <a:sym typeface="Dosis"/>
              </a:rPr>
              <a:t> sensory observation and identifying human vs natural soundscapes.</a:t>
            </a:r>
          </a:p>
        </p:txBody>
      </p:sp>
      <p:grpSp>
        <p:nvGrpSpPr>
          <p:cNvPr id="10" name="Group 10">
            <a:extLst>
              <a:ext uri="{C183D7F6-B498-43B3-948B-1728B52AA6E4}">
                <adec:decorative xmlns:adec="http://schemas.microsoft.com/office/drawing/2017/decorative" val="1"/>
              </a:ext>
            </a:extLst>
          </p:cNvPr>
          <p:cNvGrpSpPr/>
          <p:nvPr/>
        </p:nvGrpSpPr>
        <p:grpSpPr>
          <a:xfrm rot="-482476">
            <a:off x="12197204" y="5289602"/>
            <a:ext cx="5931003" cy="4825941"/>
            <a:chOff x="0" y="0"/>
            <a:chExt cx="7908004" cy="6434588"/>
          </a:xfrm>
        </p:grpSpPr>
        <p:sp>
          <p:nvSpPr>
            <p:cNvPr id="11" name="Freeform 11"/>
            <p:cNvSpPr/>
            <p:nvPr/>
          </p:nvSpPr>
          <p:spPr>
            <a:xfrm rot="152048">
              <a:off x="131171" y="166041"/>
              <a:ext cx="7645662" cy="6102506"/>
            </a:xfrm>
            <a:custGeom>
              <a:avLst/>
              <a:gdLst/>
              <a:ahLst/>
              <a:cxnLst/>
              <a:rect l="l" t="t" r="r" b="b"/>
              <a:pathLst>
                <a:path w="7645662" h="6102506">
                  <a:moveTo>
                    <a:pt x="0" y="0"/>
                  </a:moveTo>
                  <a:lnTo>
                    <a:pt x="7645662" y="0"/>
                  </a:lnTo>
                  <a:lnTo>
                    <a:pt x="7645662" y="6102506"/>
                  </a:lnTo>
                  <a:lnTo>
                    <a:pt x="0" y="6102506"/>
                  </a:lnTo>
                  <a:lnTo>
                    <a:pt x="0" y="0"/>
                  </a:lnTo>
                  <a:close/>
                </a:path>
              </a:pathLst>
            </a:custGeom>
            <a:blipFill>
              <a:blip>
                <a:extLst>
                  <a:ext uri="{96DAC541-7B7A-43D3-8B79-37D633B846F1}">
                    <asvg:svgBlip xmlns:asvg="http://schemas.microsoft.com/office/drawing/2016/SVG/main" r:embed="rId4"/>
                  </a:ext>
                </a:extLst>
              </a:blip>
              <a:stretch>
                <a:fillRect t="-70" r="-399" b="-66235"/>
              </a:stretch>
            </a:blipFill>
          </p:spPr>
          <p:txBody>
            <a:bodyPr/>
            <a:lstStyle/>
            <a:p>
              <a:endParaRPr lang="en-GB"/>
            </a:p>
          </p:txBody>
        </p:sp>
        <p:sp>
          <p:nvSpPr>
            <p:cNvPr id="12" name="TextBox 12"/>
            <p:cNvSpPr txBox="1"/>
            <p:nvPr/>
          </p:nvSpPr>
          <p:spPr>
            <a:xfrm rot="115166">
              <a:off x="1209834" y="289171"/>
              <a:ext cx="6600522" cy="6036570"/>
            </a:xfrm>
            <a:prstGeom prst="rect">
              <a:avLst/>
            </a:prstGeom>
          </p:spPr>
          <p:txBody>
            <a:bodyPr lIns="0" tIns="0" rIns="0" bIns="0" rtlCol="0" anchor="t">
              <a:spAutoFit/>
            </a:bodyPr>
            <a:lstStyle/>
            <a:p>
              <a:pPr algn="ctr">
                <a:lnSpc>
                  <a:spcPts val="4250"/>
                </a:lnSpc>
              </a:pPr>
              <a:r>
                <a:rPr lang="en-US" sz="3036" b="1">
                  <a:solidFill>
                    <a:srgbClr val="000000"/>
                  </a:solidFill>
                  <a:latin typeface="Dosis Bold"/>
                  <a:ea typeface="Dosis Bold"/>
                  <a:cs typeface="Dosis Bold"/>
                  <a:sym typeface="Dosis Bold"/>
                </a:rPr>
                <a:t>Human Knot: Tide Rescue</a:t>
              </a:r>
            </a:p>
            <a:p>
              <a:pPr algn="ctr">
                <a:lnSpc>
                  <a:spcPts val="3550"/>
                </a:lnSpc>
              </a:pPr>
              <a:r>
                <a:rPr lang="en-US" sz="2536" b="1">
                  <a:solidFill>
                    <a:srgbClr val="000000"/>
                  </a:solidFill>
                  <a:latin typeface="Dosis Bold"/>
                  <a:ea typeface="Dosis Bold"/>
                  <a:cs typeface="Dosis Bold"/>
                  <a:sym typeface="Dosis Bold"/>
                </a:rPr>
                <a:t>(Bay survival skills, Teamwork)</a:t>
              </a:r>
            </a:p>
            <a:p>
              <a:pPr algn="l">
                <a:lnSpc>
                  <a:spcPts val="3550"/>
                </a:lnSpc>
              </a:pPr>
              <a:r>
                <a:rPr lang="en-US" sz="2536" b="1">
                  <a:solidFill>
                    <a:srgbClr val="000000"/>
                  </a:solidFill>
                  <a:latin typeface="Dosis Bold"/>
                  <a:ea typeface="Dosis Bold"/>
                  <a:cs typeface="Dosis Bold"/>
                  <a:sym typeface="Dosis Bold"/>
                </a:rPr>
                <a:t>Task: </a:t>
              </a:r>
              <a:r>
                <a:rPr lang="en-US" sz="2536">
                  <a:solidFill>
                    <a:srgbClr val="000000"/>
                  </a:solidFill>
                  <a:latin typeface="Dosis"/>
                  <a:ea typeface="Dosis"/>
                  <a:cs typeface="Dosis"/>
                  <a:sym typeface="Dosis"/>
                </a:rPr>
                <a:t>A group stands in a circle and grabs the hands of 2 different people opposite them. Without letting go, they must untie the know to form a perfect circle before an imaginary tide comes in.</a:t>
              </a:r>
            </a:p>
            <a:p>
              <a:pPr algn="l">
                <a:lnSpc>
                  <a:spcPts val="3550"/>
                </a:lnSpc>
              </a:pPr>
              <a:r>
                <a:rPr lang="en-US" sz="2536" b="1">
                  <a:solidFill>
                    <a:srgbClr val="000000"/>
                  </a:solidFill>
                  <a:latin typeface="Dosis Bold"/>
                  <a:ea typeface="Dosis Bold"/>
                  <a:cs typeface="Dosis Bold"/>
                  <a:sym typeface="Dosis Bold"/>
                </a:rPr>
                <a:t>Focus: </a:t>
              </a:r>
              <a:r>
                <a:rPr lang="en-US" sz="2536">
                  <a:solidFill>
                    <a:srgbClr val="000000"/>
                  </a:solidFill>
                  <a:latin typeface="Dosis"/>
                  <a:ea typeface="Dosis"/>
                  <a:cs typeface="Dosis"/>
                  <a:sym typeface="Dosis"/>
                </a:rPr>
                <a:t>Group problem-solving and leadership under pressure.</a:t>
              </a:r>
            </a:p>
            <a:p>
              <a:pPr algn="ctr">
                <a:lnSpc>
                  <a:spcPts val="3550"/>
                </a:lnSpc>
                <a:spcBef>
                  <a:spcPct val="0"/>
                </a:spcBef>
              </a:pPr>
              <a:endParaRPr lang="en-US" sz="2536">
                <a:solidFill>
                  <a:srgbClr val="000000"/>
                </a:solidFill>
                <a:latin typeface="Dosis"/>
                <a:ea typeface="Dosis"/>
                <a:cs typeface="Dosis"/>
                <a:sym typeface="Dosis"/>
              </a:endParaRPr>
            </a:p>
          </p:txBody>
        </p:sp>
      </p:grpSp>
      <p:grpSp>
        <p:nvGrpSpPr>
          <p:cNvPr id="13" name="Group 13">
            <a:extLst>
              <a:ext uri="{C183D7F6-B498-43B3-948B-1728B52AA6E4}">
                <adec:decorative xmlns:adec="http://schemas.microsoft.com/office/drawing/2017/decorative" val="1"/>
              </a:ext>
            </a:extLst>
          </p:cNvPr>
          <p:cNvGrpSpPr/>
          <p:nvPr/>
        </p:nvGrpSpPr>
        <p:grpSpPr>
          <a:xfrm>
            <a:off x="-192115" y="5461059"/>
            <a:ext cx="6314447" cy="5119246"/>
            <a:chOff x="0" y="0"/>
            <a:chExt cx="8419263" cy="6825662"/>
          </a:xfrm>
        </p:grpSpPr>
        <p:sp>
          <p:nvSpPr>
            <p:cNvPr id="14" name="Freeform 14"/>
            <p:cNvSpPr/>
            <p:nvPr/>
          </p:nvSpPr>
          <p:spPr>
            <a:xfrm rot="152048">
              <a:off x="139143" y="176132"/>
              <a:ext cx="8110340" cy="6473397"/>
            </a:xfrm>
            <a:custGeom>
              <a:avLst/>
              <a:gdLst/>
              <a:ahLst/>
              <a:cxnLst/>
              <a:rect l="l" t="t" r="r" b="b"/>
              <a:pathLst>
                <a:path w="8110340" h="6473397">
                  <a:moveTo>
                    <a:pt x="0" y="0"/>
                  </a:moveTo>
                  <a:lnTo>
                    <a:pt x="8110341" y="0"/>
                  </a:lnTo>
                  <a:lnTo>
                    <a:pt x="8110341" y="6473397"/>
                  </a:lnTo>
                  <a:lnTo>
                    <a:pt x="0" y="6473397"/>
                  </a:lnTo>
                  <a:lnTo>
                    <a:pt x="0" y="0"/>
                  </a:lnTo>
                  <a:close/>
                </a:path>
              </a:pathLst>
            </a:custGeom>
            <a:blipFill>
              <a:blip>
                <a:extLst>
                  <a:ext uri="{96DAC541-7B7A-43D3-8B79-37D633B846F1}">
                    <asvg:svgBlip xmlns:asvg="http://schemas.microsoft.com/office/drawing/2016/SVG/main" r:embed="rId4"/>
                  </a:ext>
                </a:extLst>
              </a:blip>
              <a:stretch>
                <a:fillRect t="-70" r="-399" b="-66235"/>
              </a:stretch>
            </a:blipFill>
          </p:spPr>
          <p:txBody>
            <a:bodyPr/>
            <a:lstStyle/>
            <a:p>
              <a:endParaRPr lang="en-GB"/>
            </a:p>
          </p:txBody>
        </p:sp>
        <p:sp>
          <p:nvSpPr>
            <p:cNvPr id="15" name="TextBox 15"/>
            <p:cNvSpPr txBox="1"/>
            <p:nvPr/>
          </p:nvSpPr>
          <p:spPr>
            <a:xfrm rot="115166">
              <a:off x="1226094" y="297463"/>
              <a:ext cx="7095660" cy="6036570"/>
            </a:xfrm>
            <a:prstGeom prst="rect">
              <a:avLst/>
            </a:prstGeom>
          </p:spPr>
          <p:txBody>
            <a:bodyPr lIns="0" tIns="0" rIns="0" bIns="0" rtlCol="0" anchor="t">
              <a:spAutoFit/>
            </a:bodyPr>
            <a:lstStyle/>
            <a:p>
              <a:pPr algn="ctr">
                <a:lnSpc>
                  <a:spcPts val="4250"/>
                </a:lnSpc>
              </a:pPr>
              <a:r>
                <a:rPr lang="en-US" sz="3036" b="1">
                  <a:solidFill>
                    <a:srgbClr val="000000"/>
                  </a:solidFill>
                  <a:latin typeface="Dosis Bold"/>
                  <a:ea typeface="Dosis Bold"/>
                  <a:cs typeface="Dosis Bold"/>
                  <a:sym typeface="Dosis Bold"/>
                </a:rPr>
                <a:t>The Shell Sorters Code</a:t>
              </a:r>
            </a:p>
            <a:p>
              <a:pPr algn="ctr">
                <a:lnSpc>
                  <a:spcPts val="3550"/>
                </a:lnSpc>
              </a:pPr>
              <a:r>
                <a:rPr lang="en-US" sz="2536" b="1">
                  <a:solidFill>
                    <a:srgbClr val="000000"/>
                  </a:solidFill>
                  <a:latin typeface="Dosis Bold"/>
                  <a:ea typeface="Dosis Bold"/>
                  <a:cs typeface="Dosis Bold"/>
                  <a:sym typeface="Dosis Bold"/>
                </a:rPr>
                <a:t>(Bay Warden, communication) </a:t>
              </a:r>
            </a:p>
            <a:p>
              <a:pPr algn="l">
                <a:lnSpc>
                  <a:spcPts val="3550"/>
                </a:lnSpc>
              </a:pPr>
              <a:r>
                <a:rPr lang="en-US" sz="2536" b="1">
                  <a:solidFill>
                    <a:srgbClr val="000000"/>
                  </a:solidFill>
                  <a:latin typeface="Dosis Bold"/>
                  <a:ea typeface="Dosis Bold"/>
                  <a:cs typeface="Dosis Bold"/>
                  <a:sym typeface="Dosis Bold"/>
                </a:rPr>
                <a:t>Task: </a:t>
              </a:r>
              <a:r>
                <a:rPr lang="en-US" sz="2536">
                  <a:solidFill>
                    <a:srgbClr val="000000"/>
                  </a:solidFill>
                  <a:latin typeface="Dosis"/>
                  <a:ea typeface="Dosis"/>
                  <a:cs typeface="Dosis"/>
                  <a:sym typeface="Dosis"/>
                </a:rPr>
                <a:t>One student creates a pattern using only 3 types of found natural objects e.g. a white shell, a grey pebble, a piece of green seaweed. Describe the pattern to a partner who is not looking who must recreate it perfectly.</a:t>
              </a:r>
            </a:p>
            <a:p>
              <a:pPr algn="l">
                <a:lnSpc>
                  <a:spcPts val="3550"/>
                </a:lnSpc>
              </a:pPr>
              <a:r>
                <a:rPr lang="en-US" sz="2536" b="1">
                  <a:solidFill>
                    <a:srgbClr val="000000"/>
                  </a:solidFill>
                  <a:latin typeface="Dosis Bold"/>
                  <a:ea typeface="Dosis Bold"/>
                  <a:cs typeface="Dosis Bold"/>
                  <a:sym typeface="Dosis Bold"/>
                </a:rPr>
                <a:t>Focus: </a:t>
              </a:r>
              <a:r>
                <a:rPr lang="en-US" sz="2536">
                  <a:solidFill>
                    <a:srgbClr val="000000"/>
                  </a:solidFill>
                  <a:latin typeface="Dosis"/>
                  <a:ea typeface="Dosis"/>
                  <a:cs typeface="Dosis"/>
                  <a:sym typeface="Dosis"/>
                </a:rPr>
                <a:t>Precise verbal instruction, listening</a:t>
              </a:r>
            </a:p>
            <a:p>
              <a:pPr algn="ctr">
                <a:lnSpc>
                  <a:spcPts val="3550"/>
                </a:lnSpc>
                <a:spcBef>
                  <a:spcPct val="0"/>
                </a:spcBef>
              </a:pPr>
              <a:endParaRPr lang="en-US" sz="2536">
                <a:solidFill>
                  <a:srgbClr val="000000"/>
                </a:solidFill>
                <a:latin typeface="Dosis"/>
                <a:ea typeface="Dosis"/>
                <a:cs typeface="Dosis"/>
                <a:sym typeface="Dosis"/>
              </a:endParaRPr>
            </a:p>
          </p:txBody>
        </p:sp>
      </p:grpSp>
      <p:sp>
        <p:nvSpPr>
          <p:cNvPr id="16" name="Freeform 16">
            <a:extLst>
              <a:ext uri="{C183D7F6-B498-43B3-948B-1728B52AA6E4}">
                <adec:decorative xmlns:adec="http://schemas.microsoft.com/office/drawing/2017/decorative" val="1"/>
              </a:ext>
            </a:extLst>
          </p:cNvPr>
          <p:cNvSpPr/>
          <p:nvPr/>
        </p:nvSpPr>
        <p:spPr>
          <a:xfrm rot="-209445">
            <a:off x="6162041" y="3637028"/>
            <a:ext cx="6400078" cy="5108324"/>
          </a:xfrm>
          <a:custGeom>
            <a:avLst/>
            <a:gdLst/>
            <a:ahLst/>
            <a:cxnLst/>
            <a:rect l="l" t="t" r="r" b="b"/>
            <a:pathLst>
              <a:path w="6400078" h="5108324">
                <a:moveTo>
                  <a:pt x="0" y="0"/>
                </a:moveTo>
                <a:lnTo>
                  <a:pt x="6400079" y="0"/>
                </a:lnTo>
                <a:lnTo>
                  <a:pt x="6400079" y="5108324"/>
                </a:lnTo>
                <a:lnTo>
                  <a:pt x="0" y="5108324"/>
                </a:lnTo>
                <a:lnTo>
                  <a:pt x="0" y="0"/>
                </a:lnTo>
                <a:close/>
              </a:path>
            </a:pathLst>
          </a:custGeom>
          <a:blipFill>
            <a:blip>
              <a:extLst>
                <a:ext uri="{96DAC541-7B7A-43D3-8B79-37D633B846F1}">
                  <asvg:svgBlip xmlns:asvg="http://schemas.microsoft.com/office/drawing/2016/SVG/main" r:embed="rId4"/>
                </a:ext>
              </a:extLst>
            </a:blip>
            <a:stretch>
              <a:fillRect t="-70" r="-399" b="-66235"/>
            </a:stretch>
          </a:blipFill>
        </p:spPr>
        <p:txBody>
          <a:bodyPr/>
          <a:lstStyle/>
          <a:p>
            <a:endParaRPr lang="en-GB"/>
          </a:p>
        </p:txBody>
      </p:sp>
      <p:sp>
        <p:nvSpPr>
          <p:cNvPr id="17" name="TextBox 17"/>
          <p:cNvSpPr txBox="1"/>
          <p:nvPr/>
        </p:nvSpPr>
        <p:spPr>
          <a:xfrm rot="-227340">
            <a:off x="7120902" y="3539773"/>
            <a:ext cx="5241525" cy="5434684"/>
          </a:xfrm>
          <a:prstGeom prst="rect">
            <a:avLst/>
          </a:prstGeom>
        </p:spPr>
        <p:txBody>
          <a:bodyPr lIns="0" tIns="0" rIns="0" bIns="0" rtlCol="0" anchor="t">
            <a:spAutoFit/>
          </a:bodyPr>
          <a:lstStyle/>
          <a:p>
            <a:pPr algn="ctr">
              <a:lnSpc>
                <a:spcPts val="4250"/>
              </a:lnSpc>
            </a:pPr>
            <a:r>
              <a:rPr lang="en-US" sz="3036" b="1">
                <a:solidFill>
                  <a:srgbClr val="000000"/>
                </a:solidFill>
                <a:latin typeface="Dosis Bold"/>
                <a:ea typeface="Dosis Bold"/>
                <a:cs typeface="Dosis Bold"/>
                <a:sym typeface="Dosis Bold"/>
              </a:rPr>
              <a:t>Shadow Sundial</a:t>
            </a:r>
          </a:p>
          <a:p>
            <a:pPr algn="ctr">
              <a:lnSpc>
                <a:spcPts val="3550"/>
              </a:lnSpc>
            </a:pPr>
            <a:r>
              <a:rPr lang="en-US" sz="2536" b="1">
                <a:solidFill>
                  <a:srgbClr val="000000"/>
                </a:solidFill>
                <a:latin typeface="Dosis Bold"/>
                <a:ea typeface="Dosis Bold"/>
                <a:cs typeface="Dosis Bold"/>
                <a:sym typeface="Dosis Bold"/>
              </a:rPr>
              <a:t>(Bay navigator, observation)</a:t>
            </a:r>
          </a:p>
          <a:p>
            <a:pPr algn="l">
              <a:lnSpc>
                <a:spcPts val="3550"/>
              </a:lnSpc>
            </a:pPr>
            <a:r>
              <a:rPr lang="en-US" sz="2536" b="1">
                <a:solidFill>
                  <a:srgbClr val="000000"/>
                </a:solidFill>
                <a:latin typeface="Dosis Bold"/>
                <a:ea typeface="Dosis Bold"/>
                <a:cs typeface="Dosis Bold"/>
                <a:sym typeface="Dosis Bold"/>
              </a:rPr>
              <a:t>Task: </a:t>
            </a:r>
            <a:r>
              <a:rPr lang="en-US" sz="2536">
                <a:solidFill>
                  <a:srgbClr val="000000"/>
                </a:solidFill>
                <a:latin typeface="Dosis"/>
                <a:ea typeface="Dosis"/>
                <a:cs typeface="Dosis"/>
                <a:sym typeface="Dosis"/>
              </a:rPr>
              <a:t>Find a fixed point (e.g. a groyne or a large rock). A student marks the end of its shadow in the sand with their foot. They return 30minutes later to see where the shadow moved and predict where it will be in another hour.</a:t>
            </a:r>
          </a:p>
          <a:p>
            <a:pPr algn="l">
              <a:lnSpc>
                <a:spcPts val="3550"/>
              </a:lnSpc>
            </a:pPr>
            <a:r>
              <a:rPr lang="en-US" sz="2536" b="1">
                <a:solidFill>
                  <a:srgbClr val="000000"/>
                </a:solidFill>
                <a:latin typeface="Dosis Bold"/>
                <a:ea typeface="Dosis Bold"/>
                <a:cs typeface="Dosis Bold"/>
                <a:sym typeface="Dosis Bold"/>
              </a:rPr>
              <a:t>Focus: </a:t>
            </a:r>
            <a:r>
              <a:rPr lang="en-US" sz="2536">
                <a:solidFill>
                  <a:srgbClr val="000000"/>
                </a:solidFill>
                <a:latin typeface="Dosis"/>
                <a:ea typeface="Dosis"/>
                <a:cs typeface="Dosis"/>
                <a:sym typeface="Dosis"/>
              </a:rPr>
              <a:t>Understanding the Earth’s rotation and the passage of time without using a watch.</a:t>
            </a:r>
          </a:p>
          <a:p>
            <a:pPr algn="ctr">
              <a:lnSpc>
                <a:spcPts val="3550"/>
              </a:lnSpc>
              <a:spcBef>
                <a:spcPct val="0"/>
              </a:spcBef>
            </a:pPr>
            <a:endParaRPr lang="en-US" sz="2536">
              <a:solidFill>
                <a:srgbClr val="000000"/>
              </a:solidFill>
              <a:latin typeface="Dosis"/>
              <a:ea typeface="Dosis"/>
              <a:cs typeface="Dosis"/>
              <a:sym typeface="Dosis"/>
            </a:endParaRPr>
          </a:p>
        </p:txBody>
      </p:sp>
      <p:sp>
        <p:nvSpPr>
          <p:cNvPr id="18" name="Title 17">
            <a:extLst>
              <a:ext uri="{FF2B5EF4-FFF2-40B4-BE49-F238E27FC236}">
                <a16:creationId xmlns:a16="http://schemas.microsoft.com/office/drawing/2014/main" id="{34995835-0C3F-3C4C-A541-3EEEA61F119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5 bonus no equipment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587592">
            <a:off x="3071710" y="-743733"/>
            <a:ext cx="12602964" cy="16662573"/>
          </a:xfrm>
          <a:custGeom>
            <a:avLst/>
            <a:gdLst/>
            <a:ahLst/>
            <a:cxnLst/>
            <a:rect l="l" t="t" r="r" b="b"/>
            <a:pathLst>
              <a:path w="12602964" h="16662573">
                <a:moveTo>
                  <a:pt x="0" y="0"/>
                </a:moveTo>
                <a:lnTo>
                  <a:pt x="12602964" y="0"/>
                </a:lnTo>
                <a:lnTo>
                  <a:pt x="12602964" y="16662572"/>
                </a:lnTo>
                <a:lnTo>
                  <a:pt x="0" y="1666257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rot="-381588">
            <a:off x="2983326" y="2172298"/>
            <a:ext cx="9643235" cy="1432143"/>
          </a:xfrm>
          <a:prstGeom prst="rect">
            <a:avLst/>
          </a:prstGeom>
        </p:spPr>
        <p:txBody>
          <a:bodyPr lIns="0" tIns="0" rIns="0" bIns="0" rtlCol="0" anchor="t">
            <a:spAutoFit/>
          </a:bodyPr>
          <a:lstStyle/>
          <a:p>
            <a:pPr algn="l">
              <a:lnSpc>
                <a:spcPts val="10666"/>
              </a:lnSpc>
            </a:pPr>
            <a:r>
              <a:rPr lang="en-US" sz="11227" b="1" spc="-752">
                <a:solidFill>
                  <a:srgbClr val="000000"/>
                </a:solidFill>
                <a:latin typeface="League Spartan"/>
                <a:ea typeface="League Spartan"/>
                <a:cs typeface="League Spartan"/>
                <a:sym typeface="League Spartan"/>
              </a:rPr>
              <a:t>Welcome!</a:t>
            </a:r>
          </a:p>
        </p:txBody>
      </p:sp>
      <p:sp>
        <p:nvSpPr>
          <p:cNvPr id="5" name="TextBox 5"/>
          <p:cNvSpPr txBox="1"/>
          <p:nvPr/>
        </p:nvSpPr>
        <p:spPr>
          <a:xfrm rot="-406801">
            <a:off x="3214240" y="3332110"/>
            <a:ext cx="11259520" cy="6947916"/>
          </a:xfrm>
          <a:prstGeom prst="rect">
            <a:avLst/>
          </a:prstGeom>
        </p:spPr>
        <p:txBody>
          <a:bodyPr lIns="0" tIns="0" rIns="0" bIns="0" rtlCol="0" anchor="t">
            <a:spAutoFit/>
          </a:bodyPr>
          <a:lstStyle/>
          <a:p>
            <a:pPr algn="l">
              <a:lnSpc>
                <a:spcPts val="3926"/>
              </a:lnSpc>
            </a:pPr>
            <a:r>
              <a:rPr lang="en-US" sz="3300">
                <a:solidFill>
                  <a:srgbClr val="000000"/>
                </a:solidFill>
                <a:latin typeface="Dosis"/>
                <a:ea typeface="Dosis"/>
                <a:cs typeface="Dosis"/>
                <a:sym typeface="Dosis"/>
              </a:rPr>
              <a:t>The MBC is a unique way of learning designed specifically for our home. It connects your education to the environment, economy, and community of Morecambe Bay. By using the Bay as our classroom, we learn how to protect our coastline while preparing for your future career.</a:t>
            </a:r>
          </a:p>
          <a:p>
            <a:pPr algn="l">
              <a:lnSpc>
                <a:spcPts val="3926"/>
              </a:lnSpc>
            </a:pPr>
            <a:endParaRPr lang="en-US" sz="3300">
              <a:solidFill>
                <a:srgbClr val="000000"/>
              </a:solidFill>
              <a:latin typeface="Dosis"/>
              <a:ea typeface="Dosis"/>
              <a:cs typeface="Dosis"/>
              <a:sym typeface="Dosis"/>
            </a:endParaRPr>
          </a:p>
          <a:p>
            <a:pPr algn="l">
              <a:lnSpc>
                <a:spcPts val="3926"/>
              </a:lnSpc>
            </a:pPr>
            <a:r>
              <a:rPr lang="en-US" sz="3300" b="1">
                <a:solidFill>
                  <a:srgbClr val="009444"/>
                </a:solidFill>
                <a:latin typeface="Dosis Bold"/>
                <a:ea typeface="Dosis Bold"/>
                <a:cs typeface="Dosis Bold"/>
                <a:sym typeface="Dosis Bold"/>
              </a:rPr>
              <a:t>Your Journey</a:t>
            </a:r>
          </a:p>
          <a:p>
            <a:pPr algn="l">
              <a:lnSpc>
                <a:spcPts val="3926"/>
              </a:lnSpc>
            </a:pPr>
            <a:r>
              <a:rPr lang="en-US" sz="3300">
                <a:solidFill>
                  <a:srgbClr val="000000"/>
                </a:solidFill>
                <a:latin typeface="Dosis"/>
                <a:ea typeface="Dosis"/>
                <a:cs typeface="Dosis"/>
                <a:sym typeface="Dosis"/>
              </a:rPr>
              <a:t>Each badge builds Essential Skills: Teamwork, Communication, </a:t>
            </a:r>
          </a:p>
          <a:p>
            <a:pPr algn="l">
              <a:lnSpc>
                <a:spcPts val="3926"/>
              </a:lnSpc>
            </a:pPr>
            <a:r>
              <a:rPr lang="en-US" sz="3300">
                <a:solidFill>
                  <a:srgbClr val="000000"/>
                </a:solidFill>
                <a:latin typeface="Dosis"/>
                <a:ea typeface="Dosis"/>
                <a:cs typeface="Dosis"/>
                <a:sym typeface="Dosis"/>
              </a:rPr>
              <a:t>Aiming High, Creativity, and Leadership.</a:t>
            </a:r>
          </a:p>
          <a:p>
            <a:pPr marL="712470" lvl="1" indent="-356235" algn="l">
              <a:lnSpc>
                <a:spcPts val="3926"/>
              </a:lnSpc>
              <a:buFont typeface="Arial"/>
              <a:buChar char="•"/>
            </a:pPr>
            <a:r>
              <a:rPr lang="en-US" sz="3300">
                <a:solidFill>
                  <a:srgbClr val="000000"/>
                </a:solidFill>
                <a:latin typeface="Dosis"/>
                <a:ea typeface="Dosis"/>
                <a:cs typeface="Dosis"/>
                <a:sym typeface="Dosis"/>
              </a:rPr>
              <a:t>Level 1 (KS3): Collect 6 stamps (1 from each badge area).</a:t>
            </a:r>
          </a:p>
          <a:p>
            <a:pPr marL="712470" lvl="1" indent="-356235" algn="l">
              <a:lnSpc>
                <a:spcPts val="3926"/>
              </a:lnSpc>
              <a:buFont typeface="Arial"/>
              <a:buChar char="•"/>
            </a:pPr>
            <a:r>
              <a:rPr lang="en-US" sz="3300">
                <a:solidFill>
                  <a:srgbClr val="000000"/>
                </a:solidFill>
                <a:latin typeface="Dosis"/>
                <a:ea typeface="Dosis"/>
                <a:cs typeface="Dosis"/>
                <a:sym typeface="Dosis"/>
              </a:rPr>
              <a:t>Level 2 (KS4): Collect 6 additional stamps from any area (12 total).</a:t>
            </a:r>
          </a:p>
          <a:p>
            <a:pPr algn="l">
              <a:lnSpc>
                <a:spcPts val="3926"/>
              </a:lnSpc>
            </a:pPr>
            <a:r>
              <a:rPr lang="en-US" sz="3300" b="1">
                <a:solidFill>
                  <a:srgbClr val="000000"/>
                </a:solidFill>
                <a:latin typeface="Dosis Semi-Bold"/>
                <a:ea typeface="Dosis Semi-Bold"/>
                <a:cs typeface="Dosis Semi-Bold"/>
                <a:sym typeface="Dosis Semi-Bold"/>
              </a:rPr>
              <a:t> </a:t>
            </a:r>
          </a:p>
          <a:p>
            <a:pPr algn="l">
              <a:lnSpc>
                <a:spcPts val="3926"/>
              </a:lnSpc>
            </a:pPr>
            <a:endParaRPr lang="en-US" sz="3300" b="1">
              <a:solidFill>
                <a:srgbClr val="000000"/>
              </a:solidFill>
              <a:latin typeface="Dosis Semi-Bold"/>
              <a:ea typeface="Dosis Semi-Bold"/>
              <a:cs typeface="Dosis Semi-Bold"/>
              <a:sym typeface="Dosis Semi-Bold"/>
            </a:endParaRPr>
          </a:p>
          <a:p>
            <a:pPr algn="l">
              <a:lnSpc>
                <a:spcPts val="3926"/>
              </a:lnSpc>
            </a:pPr>
            <a:endParaRPr lang="en-US" sz="3300" b="1">
              <a:solidFill>
                <a:srgbClr val="000000"/>
              </a:solidFill>
              <a:latin typeface="Dosis Semi-Bold"/>
              <a:ea typeface="Dosis Semi-Bold"/>
              <a:cs typeface="Dosis Semi-Bold"/>
              <a:sym typeface="Dosis Semi-Bold"/>
            </a:endParaRPr>
          </a:p>
        </p:txBody>
      </p:sp>
      <p:sp>
        <p:nvSpPr>
          <p:cNvPr id="6" name="Freeform 6">
            <a:extLst>
              <a:ext uri="{C183D7F6-B498-43B3-948B-1728B52AA6E4}">
                <adec:decorative xmlns:adec="http://schemas.microsoft.com/office/drawing/2017/decorative" val="1"/>
              </a:ext>
            </a:extLst>
          </p:cNvPr>
          <p:cNvSpPr/>
          <p:nvPr/>
        </p:nvSpPr>
        <p:spPr>
          <a:xfrm>
            <a:off x="13612377" y="4804714"/>
            <a:ext cx="6031626" cy="4629273"/>
          </a:xfrm>
          <a:custGeom>
            <a:avLst/>
            <a:gdLst/>
            <a:ahLst/>
            <a:cxnLst/>
            <a:rect l="l" t="t" r="r" b="b"/>
            <a:pathLst>
              <a:path w="6031626" h="4629273">
                <a:moveTo>
                  <a:pt x="0" y="0"/>
                </a:moveTo>
                <a:lnTo>
                  <a:pt x="6031626" y="0"/>
                </a:lnTo>
                <a:lnTo>
                  <a:pt x="6031626" y="4629273"/>
                </a:lnTo>
                <a:lnTo>
                  <a:pt x="0" y="462927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1388038">
            <a:off x="14173390" y="434465"/>
            <a:ext cx="1342255" cy="1924380"/>
          </a:xfrm>
          <a:custGeom>
            <a:avLst/>
            <a:gdLst/>
            <a:ahLst/>
            <a:cxnLst/>
            <a:rect l="l" t="t" r="r" b="b"/>
            <a:pathLst>
              <a:path w="1342255" h="1924380">
                <a:moveTo>
                  <a:pt x="0" y="0"/>
                </a:moveTo>
                <a:lnTo>
                  <a:pt x="1342255" y="0"/>
                </a:lnTo>
                <a:lnTo>
                  <a:pt x="1342255" y="1924380"/>
                </a:lnTo>
                <a:lnTo>
                  <a:pt x="0" y="19243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rot="-9614420" flipH="1" flipV="1">
            <a:off x="14814494" y="519638"/>
            <a:ext cx="4200691" cy="4451599"/>
          </a:xfrm>
          <a:custGeom>
            <a:avLst/>
            <a:gdLst/>
            <a:ahLst/>
            <a:cxnLst/>
            <a:rect l="l" t="t" r="r" b="b"/>
            <a:pathLst>
              <a:path w="4200691" h="4451599">
                <a:moveTo>
                  <a:pt x="4200691" y="4451599"/>
                </a:moveTo>
                <a:lnTo>
                  <a:pt x="0" y="4451599"/>
                </a:lnTo>
                <a:lnTo>
                  <a:pt x="0" y="0"/>
                </a:lnTo>
                <a:lnTo>
                  <a:pt x="4200691" y="0"/>
                </a:lnTo>
                <a:lnTo>
                  <a:pt x="4200691" y="4451599"/>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itle 8">
            <a:extLst>
              <a:ext uri="{FF2B5EF4-FFF2-40B4-BE49-F238E27FC236}">
                <a16:creationId xmlns:a16="http://schemas.microsoft.com/office/drawing/2014/main" id="{97E3F62E-B5F1-21B4-5291-7C3C53AD8494}"/>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Welcome page and introduction to portfolio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716163" y="803497"/>
            <a:ext cx="10438387" cy="2018514"/>
          </a:xfrm>
          <a:custGeom>
            <a:avLst/>
            <a:gdLst/>
            <a:ahLst/>
            <a:cxnLst/>
            <a:rect l="l" t="t" r="r" b="b"/>
            <a:pathLst>
              <a:path w="10438387" h="2018514">
                <a:moveTo>
                  <a:pt x="0" y="0"/>
                </a:moveTo>
                <a:lnTo>
                  <a:pt x="10438387" y="0"/>
                </a:lnTo>
                <a:lnTo>
                  <a:pt x="10438387" y="2018514"/>
                </a:lnTo>
                <a:lnTo>
                  <a:pt x="0" y="2018514"/>
                </a:lnTo>
                <a:lnTo>
                  <a:pt x="0" y="0"/>
                </a:lnTo>
                <a:close/>
              </a:path>
            </a:pathLst>
          </a:custGeom>
          <a:blipFill>
            <a:blip r:embed="rId3"/>
            <a:stretch>
              <a:fillRect t="-88375" b="-31405"/>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rot="-2700000">
            <a:off x="13165297" y="7734583"/>
            <a:ext cx="5104835" cy="5104835"/>
          </a:xfrm>
          <a:custGeom>
            <a:avLst/>
            <a:gdLst/>
            <a:ahLst/>
            <a:cxnLst/>
            <a:rect l="l" t="t" r="r" b="b"/>
            <a:pathLst>
              <a:path w="5104835" h="5104835">
                <a:moveTo>
                  <a:pt x="0" y="0"/>
                </a:moveTo>
                <a:lnTo>
                  <a:pt x="5104835" y="0"/>
                </a:lnTo>
                <a:lnTo>
                  <a:pt x="5104835" y="5104834"/>
                </a:lnTo>
                <a:lnTo>
                  <a:pt x="0" y="510483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a:extLst>
              <a:ext uri="{C183D7F6-B498-43B3-948B-1728B52AA6E4}">
                <adec:decorative xmlns:adec="http://schemas.microsoft.com/office/drawing/2017/decorative" val="1"/>
              </a:ext>
            </a:extLst>
          </p:cNvPr>
          <p:cNvSpPr/>
          <p:nvPr/>
        </p:nvSpPr>
        <p:spPr>
          <a:xfrm rot="1388038">
            <a:off x="14173390" y="434465"/>
            <a:ext cx="1342255" cy="1924380"/>
          </a:xfrm>
          <a:custGeom>
            <a:avLst/>
            <a:gdLst/>
            <a:ahLst/>
            <a:cxnLst/>
            <a:rect l="l" t="t" r="r" b="b"/>
            <a:pathLst>
              <a:path w="1342255" h="1924380">
                <a:moveTo>
                  <a:pt x="0" y="0"/>
                </a:moveTo>
                <a:lnTo>
                  <a:pt x="1342255" y="0"/>
                </a:lnTo>
                <a:lnTo>
                  <a:pt x="1342255" y="1924380"/>
                </a:lnTo>
                <a:lnTo>
                  <a:pt x="0" y="19243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6" name="Group 6" descr="6 badges to work towards through the activities which follow. The six badges are&#10;Bay Navigator,&#10;Coastal Crafter,&#10;Coastal Communicator&#10;Bay Warden&#10;Bay Survival Skills&#10;Coast Explorer"/>
          <p:cNvGrpSpPr/>
          <p:nvPr/>
        </p:nvGrpSpPr>
        <p:grpSpPr>
          <a:xfrm>
            <a:off x="1991415" y="3380334"/>
            <a:ext cx="2527300" cy="25273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9D957">
                    <a:alpha val="100000"/>
                  </a:srgbClr>
                </a:gs>
                <a:gs pos="100000">
                  <a:srgbClr val="C9E265">
                    <a:alpha val="100000"/>
                  </a:srgbClr>
                </a:gs>
              </a:gsLst>
              <a:lin ang="0"/>
            </a:gra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descr="Star for Bay Warden badge"/>
          <p:cNvGrpSpPr/>
          <p:nvPr/>
        </p:nvGrpSpPr>
        <p:grpSpPr>
          <a:xfrm>
            <a:off x="1981890" y="6677337"/>
            <a:ext cx="2527300" cy="25273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E5F8"/>
            </a:solidFill>
          </p:spPr>
          <p:txBody>
            <a:bodyPr/>
            <a:lstStyle/>
            <a:p>
              <a:endParaRPr lang="en-GB"/>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descr="Magnifying lens for Coast Explorer badge"/>
          <p:cNvGrpSpPr/>
          <p:nvPr/>
        </p:nvGrpSpPr>
        <p:grpSpPr>
          <a:xfrm>
            <a:off x="13141196" y="6740525"/>
            <a:ext cx="2527300" cy="25273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E5F8"/>
            </a:solidFill>
          </p:spPr>
          <p:txBody>
            <a:bodyPr/>
            <a:lstStyle/>
            <a:p>
              <a:endParaRPr lang="en-GB"/>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descr="Microphone for Coastal Communicator badge"/>
          <p:cNvGrpSpPr/>
          <p:nvPr/>
        </p:nvGrpSpPr>
        <p:grpSpPr>
          <a:xfrm>
            <a:off x="13190415" y="3380334"/>
            <a:ext cx="2527300" cy="25273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9D957">
                    <a:alpha val="100000"/>
                  </a:srgbClr>
                </a:gs>
                <a:gs pos="100000">
                  <a:srgbClr val="C9E265">
                    <a:alpha val="100000"/>
                  </a:srgbClr>
                </a:gs>
              </a:gsLst>
              <a:lin ang="0"/>
            </a:gradFill>
          </p:spPr>
          <p:txBody>
            <a:bodyPr/>
            <a:lstStyle/>
            <a:p>
              <a:endParaRPr lang="en-GB"/>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descr="Camera for Coastal Crafter badge"/>
          <p:cNvGrpSpPr/>
          <p:nvPr/>
        </p:nvGrpSpPr>
        <p:grpSpPr>
          <a:xfrm>
            <a:off x="7312264" y="3380334"/>
            <a:ext cx="2527300" cy="252730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E5F8"/>
            </a:solidFill>
          </p:spPr>
          <p:txBody>
            <a:bodyPr/>
            <a:lstStyle/>
            <a:p>
              <a:endParaRPr lang="en-GB"/>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descr="Tipi tent for Bay Survival Skills badge"/>
          <p:cNvGrpSpPr/>
          <p:nvPr/>
        </p:nvGrpSpPr>
        <p:grpSpPr>
          <a:xfrm>
            <a:off x="7293214" y="6788150"/>
            <a:ext cx="2527300" cy="252730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89D957">
                    <a:alpha val="100000"/>
                  </a:srgbClr>
                </a:gs>
                <a:gs pos="100000">
                  <a:srgbClr val="C9E265">
                    <a:alpha val="100000"/>
                  </a:srgbClr>
                </a:gs>
              </a:gsLst>
              <a:lin ang="0"/>
            </a:gradFill>
          </p:spPr>
          <p:txBody>
            <a:bodyPr/>
            <a:lstStyle/>
            <a:p>
              <a:endParaRPr lang="en-GB"/>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Freeform 24">
            <a:extLst>
              <a:ext uri="{C183D7F6-B498-43B3-948B-1728B52AA6E4}">
                <adec:decorative xmlns:adec="http://schemas.microsoft.com/office/drawing/2017/decorative" val="1"/>
              </a:ext>
            </a:extLst>
          </p:cNvPr>
          <p:cNvSpPr/>
          <p:nvPr/>
        </p:nvSpPr>
        <p:spPr>
          <a:xfrm>
            <a:off x="2226365" y="3615284"/>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7779857" y="3995559"/>
            <a:ext cx="1592115" cy="1296850"/>
          </a:xfrm>
          <a:custGeom>
            <a:avLst/>
            <a:gdLst/>
            <a:ahLst/>
            <a:cxnLst/>
            <a:rect l="l" t="t" r="r" b="b"/>
            <a:pathLst>
              <a:path w="1592115" h="1296850">
                <a:moveTo>
                  <a:pt x="0" y="0"/>
                </a:moveTo>
                <a:lnTo>
                  <a:pt x="1592115" y="0"/>
                </a:lnTo>
                <a:lnTo>
                  <a:pt x="1592115" y="1296850"/>
                </a:lnTo>
                <a:lnTo>
                  <a:pt x="0" y="129685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6" name="Freeform 26">
            <a:extLst>
              <a:ext uri="{C183D7F6-B498-43B3-948B-1728B52AA6E4}">
                <adec:decorative xmlns:adec="http://schemas.microsoft.com/office/drawing/2017/decorative" val="1"/>
              </a:ext>
            </a:extLst>
          </p:cNvPr>
          <p:cNvSpPr/>
          <p:nvPr/>
        </p:nvSpPr>
        <p:spPr>
          <a:xfrm>
            <a:off x="13528546" y="3824109"/>
            <a:ext cx="1677125" cy="1677125"/>
          </a:xfrm>
          <a:custGeom>
            <a:avLst/>
            <a:gdLst/>
            <a:ahLst/>
            <a:cxnLst/>
            <a:rect l="l" t="t" r="r" b="b"/>
            <a:pathLst>
              <a:path w="1677125" h="1677125">
                <a:moveTo>
                  <a:pt x="0" y="0"/>
                </a:moveTo>
                <a:lnTo>
                  <a:pt x="1677125" y="0"/>
                </a:lnTo>
                <a:lnTo>
                  <a:pt x="1677125" y="1677125"/>
                </a:lnTo>
                <a:lnTo>
                  <a:pt x="0" y="1677125"/>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7" name="Freeform 27">
            <a:extLst>
              <a:ext uri="{C183D7F6-B498-43B3-948B-1728B52AA6E4}">
                <adec:decorative xmlns:adec="http://schemas.microsoft.com/office/drawing/2017/decorative" val="1"/>
              </a:ext>
            </a:extLst>
          </p:cNvPr>
          <p:cNvSpPr/>
          <p:nvPr/>
        </p:nvSpPr>
        <p:spPr>
          <a:xfrm>
            <a:off x="2104127" y="6778625"/>
            <a:ext cx="2282825" cy="2174391"/>
          </a:xfrm>
          <a:custGeom>
            <a:avLst/>
            <a:gdLst/>
            <a:ahLst/>
            <a:cxnLst/>
            <a:rect l="l" t="t" r="r" b="b"/>
            <a:pathLst>
              <a:path w="2282825" h="2174391">
                <a:moveTo>
                  <a:pt x="0" y="0"/>
                </a:moveTo>
                <a:lnTo>
                  <a:pt x="2282825" y="0"/>
                </a:lnTo>
                <a:lnTo>
                  <a:pt x="2282825" y="2174391"/>
                </a:lnTo>
                <a:lnTo>
                  <a:pt x="0" y="217439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8" name="Freeform 28">
            <a:extLst>
              <a:ext uri="{C183D7F6-B498-43B3-948B-1728B52AA6E4}">
                <adec:decorative xmlns:adec="http://schemas.microsoft.com/office/drawing/2017/decorative" val="1"/>
              </a:ext>
            </a:extLst>
          </p:cNvPr>
          <p:cNvSpPr/>
          <p:nvPr/>
        </p:nvSpPr>
        <p:spPr>
          <a:xfrm>
            <a:off x="7617940" y="7120808"/>
            <a:ext cx="1877848" cy="1655920"/>
          </a:xfrm>
          <a:custGeom>
            <a:avLst/>
            <a:gdLst/>
            <a:ahLst/>
            <a:cxnLst/>
            <a:rect l="l" t="t" r="r" b="b"/>
            <a:pathLst>
              <a:path w="1877848" h="1655920">
                <a:moveTo>
                  <a:pt x="0" y="0"/>
                </a:moveTo>
                <a:lnTo>
                  <a:pt x="1877848" y="0"/>
                </a:lnTo>
                <a:lnTo>
                  <a:pt x="1877848" y="1655921"/>
                </a:lnTo>
                <a:lnTo>
                  <a:pt x="0" y="165592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9" name="Freeform 29">
            <a:extLst>
              <a:ext uri="{C183D7F6-B498-43B3-948B-1728B52AA6E4}">
                <adec:decorative xmlns:adec="http://schemas.microsoft.com/office/drawing/2017/decorative" val="1"/>
              </a:ext>
            </a:extLst>
          </p:cNvPr>
          <p:cNvSpPr/>
          <p:nvPr/>
        </p:nvSpPr>
        <p:spPr>
          <a:xfrm>
            <a:off x="13506955" y="7210962"/>
            <a:ext cx="1758407" cy="1681677"/>
          </a:xfrm>
          <a:custGeom>
            <a:avLst/>
            <a:gdLst/>
            <a:ahLst/>
            <a:cxnLst/>
            <a:rect l="l" t="t" r="r" b="b"/>
            <a:pathLst>
              <a:path w="1758407" h="1681677">
                <a:moveTo>
                  <a:pt x="0" y="0"/>
                </a:moveTo>
                <a:lnTo>
                  <a:pt x="1758407" y="0"/>
                </a:lnTo>
                <a:lnTo>
                  <a:pt x="1758407" y="1681676"/>
                </a:lnTo>
                <a:lnTo>
                  <a:pt x="0" y="168167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0" name="TextBox 30"/>
          <p:cNvSpPr txBox="1"/>
          <p:nvPr/>
        </p:nvSpPr>
        <p:spPr>
          <a:xfrm>
            <a:off x="6206675" y="6088917"/>
            <a:ext cx="4738479" cy="588419"/>
          </a:xfrm>
          <a:prstGeom prst="rect">
            <a:avLst/>
          </a:prstGeom>
        </p:spPr>
        <p:txBody>
          <a:bodyPr lIns="0" tIns="0" rIns="0" bIns="0" rtlCol="0" anchor="t">
            <a:spAutoFit/>
          </a:bodyPr>
          <a:lstStyle/>
          <a:p>
            <a:pPr algn="ctr">
              <a:lnSpc>
                <a:spcPts val="4665"/>
              </a:lnSpc>
            </a:pPr>
            <a:r>
              <a:rPr lang="en-US" sz="3561">
                <a:solidFill>
                  <a:srgbClr val="000000"/>
                </a:solidFill>
                <a:latin typeface="Archivo Black"/>
                <a:ea typeface="Archivo Black"/>
                <a:cs typeface="Archivo Black"/>
                <a:sym typeface="Archivo Black"/>
              </a:rPr>
              <a:t>Coastal Crafter</a:t>
            </a:r>
          </a:p>
        </p:txBody>
      </p:sp>
      <p:sp>
        <p:nvSpPr>
          <p:cNvPr id="31" name="TextBox 31"/>
          <p:cNvSpPr txBox="1"/>
          <p:nvPr/>
        </p:nvSpPr>
        <p:spPr>
          <a:xfrm>
            <a:off x="11071309" y="6075695"/>
            <a:ext cx="6905946" cy="588419"/>
          </a:xfrm>
          <a:prstGeom prst="rect">
            <a:avLst/>
          </a:prstGeom>
        </p:spPr>
        <p:txBody>
          <a:bodyPr lIns="0" tIns="0" rIns="0" bIns="0" rtlCol="0" anchor="t">
            <a:spAutoFit/>
          </a:bodyPr>
          <a:lstStyle/>
          <a:p>
            <a:pPr algn="ctr">
              <a:lnSpc>
                <a:spcPts val="4665"/>
              </a:lnSpc>
            </a:pPr>
            <a:r>
              <a:rPr lang="en-US" sz="3561">
                <a:solidFill>
                  <a:srgbClr val="000000"/>
                </a:solidFill>
                <a:latin typeface="Archivo Black"/>
                <a:ea typeface="Archivo Black"/>
                <a:cs typeface="Archivo Black"/>
                <a:sym typeface="Archivo Black"/>
              </a:rPr>
              <a:t>Coastal Communicator</a:t>
            </a:r>
          </a:p>
        </p:txBody>
      </p:sp>
      <p:sp>
        <p:nvSpPr>
          <p:cNvPr id="32" name="TextBox 32"/>
          <p:cNvSpPr txBox="1"/>
          <p:nvPr/>
        </p:nvSpPr>
        <p:spPr>
          <a:xfrm>
            <a:off x="990600" y="1237687"/>
            <a:ext cx="9729268" cy="1416058"/>
          </a:xfrm>
          <a:prstGeom prst="rect">
            <a:avLst/>
          </a:prstGeom>
        </p:spPr>
        <p:txBody>
          <a:bodyPr lIns="0" tIns="0" rIns="0" bIns="0" rtlCol="0" anchor="t">
            <a:spAutoFit/>
          </a:bodyPr>
          <a:lstStyle/>
          <a:p>
            <a:pPr algn="ctr">
              <a:lnSpc>
                <a:spcPts val="10450"/>
              </a:lnSpc>
            </a:pPr>
            <a:r>
              <a:rPr lang="en-US" sz="11000" b="1" spc="-737">
                <a:solidFill>
                  <a:srgbClr val="000000"/>
                </a:solidFill>
                <a:latin typeface="League Spartan"/>
                <a:ea typeface="League Spartan"/>
                <a:cs typeface="League Spartan"/>
                <a:sym typeface="League Spartan"/>
              </a:rPr>
              <a:t>The Badges</a:t>
            </a:r>
          </a:p>
        </p:txBody>
      </p:sp>
      <p:sp>
        <p:nvSpPr>
          <p:cNvPr id="33" name="TextBox 33"/>
          <p:cNvSpPr txBox="1"/>
          <p:nvPr/>
        </p:nvSpPr>
        <p:spPr>
          <a:xfrm>
            <a:off x="1028700" y="6002884"/>
            <a:ext cx="4738479" cy="588419"/>
          </a:xfrm>
          <a:prstGeom prst="rect">
            <a:avLst/>
          </a:prstGeom>
        </p:spPr>
        <p:txBody>
          <a:bodyPr lIns="0" tIns="0" rIns="0" bIns="0" rtlCol="0" anchor="t">
            <a:spAutoFit/>
          </a:bodyPr>
          <a:lstStyle/>
          <a:p>
            <a:pPr algn="ctr">
              <a:lnSpc>
                <a:spcPts val="4665"/>
              </a:lnSpc>
            </a:pPr>
            <a:r>
              <a:rPr lang="en-US" sz="3561">
                <a:solidFill>
                  <a:srgbClr val="000000"/>
                </a:solidFill>
                <a:latin typeface="Archivo Black"/>
                <a:ea typeface="Archivo Black"/>
                <a:cs typeface="Archivo Black"/>
                <a:sym typeface="Archivo Black"/>
              </a:rPr>
              <a:t>Bay Navigator</a:t>
            </a:r>
          </a:p>
        </p:txBody>
      </p:sp>
      <p:sp>
        <p:nvSpPr>
          <p:cNvPr id="34" name="TextBox 34"/>
          <p:cNvSpPr txBox="1"/>
          <p:nvPr/>
        </p:nvSpPr>
        <p:spPr>
          <a:xfrm>
            <a:off x="962025" y="9267825"/>
            <a:ext cx="4738479" cy="588419"/>
          </a:xfrm>
          <a:prstGeom prst="rect">
            <a:avLst/>
          </a:prstGeom>
        </p:spPr>
        <p:txBody>
          <a:bodyPr lIns="0" tIns="0" rIns="0" bIns="0" rtlCol="0" anchor="t">
            <a:spAutoFit/>
          </a:bodyPr>
          <a:lstStyle/>
          <a:p>
            <a:pPr algn="ctr">
              <a:lnSpc>
                <a:spcPts val="4665"/>
              </a:lnSpc>
            </a:pPr>
            <a:r>
              <a:rPr lang="en-US" sz="3561">
                <a:solidFill>
                  <a:srgbClr val="000000"/>
                </a:solidFill>
                <a:latin typeface="Archivo Black"/>
                <a:ea typeface="Archivo Black"/>
                <a:cs typeface="Archivo Black"/>
                <a:sym typeface="Archivo Black"/>
              </a:rPr>
              <a:t>Bay Warden</a:t>
            </a:r>
          </a:p>
        </p:txBody>
      </p:sp>
      <p:sp>
        <p:nvSpPr>
          <p:cNvPr id="35" name="TextBox 35"/>
          <p:cNvSpPr txBox="1"/>
          <p:nvPr/>
        </p:nvSpPr>
        <p:spPr>
          <a:xfrm>
            <a:off x="6187625" y="9267825"/>
            <a:ext cx="4738479" cy="588419"/>
          </a:xfrm>
          <a:prstGeom prst="rect">
            <a:avLst/>
          </a:prstGeom>
        </p:spPr>
        <p:txBody>
          <a:bodyPr lIns="0" tIns="0" rIns="0" bIns="0" rtlCol="0" anchor="t">
            <a:spAutoFit/>
          </a:bodyPr>
          <a:lstStyle/>
          <a:p>
            <a:pPr algn="ctr">
              <a:lnSpc>
                <a:spcPts val="4665"/>
              </a:lnSpc>
            </a:pPr>
            <a:r>
              <a:rPr lang="en-US" sz="3561">
                <a:solidFill>
                  <a:srgbClr val="000000"/>
                </a:solidFill>
                <a:latin typeface="Archivo Black"/>
                <a:ea typeface="Archivo Black"/>
                <a:cs typeface="Archivo Black"/>
                <a:sym typeface="Archivo Black"/>
              </a:rPr>
              <a:t>Bay Survival Skills</a:t>
            </a:r>
          </a:p>
        </p:txBody>
      </p:sp>
      <p:sp>
        <p:nvSpPr>
          <p:cNvPr id="36" name="TextBox 36"/>
          <p:cNvSpPr txBox="1"/>
          <p:nvPr/>
        </p:nvSpPr>
        <p:spPr>
          <a:xfrm>
            <a:off x="12045132" y="9248775"/>
            <a:ext cx="4738479" cy="588419"/>
          </a:xfrm>
          <a:prstGeom prst="rect">
            <a:avLst/>
          </a:prstGeom>
        </p:spPr>
        <p:txBody>
          <a:bodyPr lIns="0" tIns="0" rIns="0" bIns="0" rtlCol="0" anchor="t">
            <a:spAutoFit/>
          </a:bodyPr>
          <a:lstStyle/>
          <a:p>
            <a:pPr algn="ctr">
              <a:lnSpc>
                <a:spcPts val="4665"/>
              </a:lnSpc>
            </a:pPr>
            <a:r>
              <a:rPr lang="en-US" sz="3561">
                <a:solidFill>
                  <a:srgbClr val="000000"/>
                </a:solidFill>
                <a:latin typeface="Archivo Black"/>
                <a:ea typeface="Archivo Black"/>
                <a:cs typeface="Archivo Black"/>
                <a:sym typeface="Archivo Black"/>
              </a:rPr>
              <a:t>Coast Explorer</a:t>
            </a:r>
          </a:p>
        </p:txBody>
      </p:sp>
      <p:sp>
        <p:nvSpPr>
          <p:cNvPr id="37" name="Title 36">
            <a:extLst>
              <a:ext uri="{FF2B5EF4-FFF2-40B4-BE49-F238E27FC236}">
                <a16:creationId xmlns:a16="http://schemas.microsoft.com/office/drawing/2014/main" id="{2A85A8B2-F20B-CC32-FC46-21CF5352858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The badges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3" name="Group 3">
            <a:extLst>
              <a:ext uri="{C183D7F6-B498-43B3-948B-1728B52AA6E4}">
                <adec:decorative xmlns:adec="http://schemas.microsoft.com/office/drawing/2017/decorative" val="1"/>
              </a:ext>
            </a:extLst>
          </p:cNvPr>
          <p:cNvGrpSpPr/>
          <p:nvPr/>
        </p:nvGrpSpPr>
        <p:grpSpPr>
          <a:xfrm>
            <a:off x="376987" y="-76200"/>
            <a:ext cx="8233613" cy="1990694"/>
            <a:chOff x="0" y="0"/>
            <a:chExt cx="10978151" cy="2654259"/>
          </a:xfrm>
        </p:grpSpPr>
        <p:sp>
          <p:nvSpPr>
            <p:cNvPr id="4" name="Freeform 4"/>
            <p:cNvSpPr/>
            <p:nvPr/>
          </p:nvSpPr>
          <p:spPr>
            <a:xfrm rot="110282">
              <a:off x="34167" y="174370"/>
              <a:ext cx="10909817" cy="2305519"/>
            </a:xfrm>
            <a:custGeom>
              <a:avLst/>
              <a:gdLst/>
              <a:ahLst/>
              <a:cxnLst/>
              <a:rect l="l" t="t" r="r" b="b"/>
              <a:pathLst>
                <a:path w="10909817" h="2305519">
                  <a:moveTo>
                    <a:pt x="0" y="0"/>
                  </a:moveTo>
                  <a:lnTo>
                    <a:pt x="10909817" y="0"/>
                  </a:lnTo>
                  <a:lnTo>
                    <a:pt x="10909817" y="2305519"/>
                  </a:lnTo>
                  <a:lnTo>
                    <a:pt x="0" y="2305519"/>
                  </a:lnTo>
                  <a:lnTo>
                    <a:pt x="0" y="0"/>
                  </a:lnTo>
                  <a:close/>
                </a:path>
              </a:pathLst>
            </a:custGeom>
            <a:blipFill>
              <a:blip r:embed="rId3"/>
              <a:stretch>
                <a:fillRect l="-1510" t="-18915" r="-1510" b="-88270"/>
              </a:stretch>
            </a:blipFill>
          </p:spPr>
          <p:txBody>
            <a:bodyPr/>
            <a:lstStyle/>
            <a:p>
              <a:endParaRPr lang="en-GB"/>
            </a:p>
          </p:txBody>
        </p:sp>
        <p:sp>
          <p:nvSpPr>
            <p:cNvPr id="5" name="TextBox 5"/>
            <p:cNvSpPr txBox="1"/>
            <p:nvPr/>
          </p:nvSpPr>
          <p:spPr>
            <a:xfrm>
              <a:off x="1131019" y="992122"/>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Bay Warden</a:t>
              </a:r>
            </a:p>
          </p:txBody>
        </p:sp>
      </p:grpSp>
      <p:sp>
        <p:nvSpPr>
          <p:cNvPr id="6" name="Freeform 6">
            <a:extLst>
              <a:ext uri="{C183D7F6-B498-43B3-948B-1728B52AA6E4}">
                <adec:decorative xmlns:adec="http://schemas.microsoft.com/office/drawing/2017/decorative" val="1"/>
              </a:ext>
            </a:extLst>
          </p:cNvPr>
          <p:cNvSpPr/>
          <p:nvPr/>
        </p:nvSpPr>
        <p:spPr>
          <a:xfrm rot="-10669463">
            <a:off x="7343587" y="1990950"/>
            <a:ext cx="1435827" cy="1318882"/>
          </a:xfrm>
          <a:custGeom>
            <a:avLst/>
            <a:gdLst/>
            <a:ahLst/>
            <a:cxnLst/>
            <a:rect l="l" t="t" r="r" b="b"/>
            <a:pathLst>
              <a:path w="1435827" h="1318882">
                <a:moveTo>
                  <a:pt x="0" y="0"/>
                </a:moveTo>
                <a:lnTo>
                  <a:pt x="1435827" y="0"/>
                </a:lnTo>
                <a:lnTo>
                  <a:pt x="1435827" y="1318882"/>
                </a:lnTo>
                <a:lnTo>
                  <a:pt x="0" y="1318882"/>
                </a:lnTo>
                <a:lnTo>
                  <a:pt x="0" y="0"/>
                </a:lnTo>
                <a:close/>
              </a:path>
            </a:pathLst>
          </a:custGeom>
          <a:blipFill>
            <a:blip r:embed="rId4"/>
            <a:stretch>
              <a:fillRect/>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2492686">
            <a:off x="5764523" y="769166"/>
            <a:ext cx="1869097" cy="985435"/>
          </a:xfrm>
          <a:custGeom>
            <a:avLst/>
            <a:gdLst/>
            <a:ahLst/>
            <a:cxnLst/>
            <a:rect l="l" t="t" r="r" b="b"/>
            <a:pathLst>
              <a:path w="1869097" h="985435">
                <a:moveTo>
                  <a:pt x="0" y="0"/>
                </a:moveTo>
                <a:lnTo>
                  <a:pt x="1869096" y="0"/>
                </a:lnTo>
                <a:lnTo>
                  <a:pt x="1869096" y="985435"/>
                </a:lnTo>
                <a:lnTo>
                  <a:pt x="0" y="985435"/>
                </a:lnTo>
                <a:lnTo>
                  <a:pt x="0" y="0"/>
                </a:lnTo>
                <a:close/>
              </a:path>
            </a:pathLst>
          </a:custGeom>
          <a:blipFill>
            <a:blip r:embed="rId5"/>
            <a:stretch>
              <a:fillRect/>
            </a:stretch>
          </a:blipFill>
        </p:spPr>
        <p:txBody>
          <a:bodyPr/>
          <a:lstStyle/>
          <a:p>
            <a:endParaRPr lang="en-GB"/>
          </a:p>
        </p:txBody>
      </p:sp>
      <p:grpSp>
        <p:nvGrpSpPr>
          <p:cNvPr id="8" name="Group 8">
            <a:extLst>
              <a:ext uri="{C183D7F6-B498-43B3-948B-1728B52AA6E4}">
                <adec:decorative xmlns:adec="http://schemas.microsoft.com/office/drawing/2017/decorative" val="1"/>
              </a:ext>
            </a:extLst>
          </p:cNvPr>
          <p:cNvGrpSpPr/>
          <p:nvPr/>
        </p:nvGrpSpPr>
        <p:grpSpPr>
          <a:xfrm>
            <a:off x="9322320" y="1830698"/>
            <a:ext cx="8540250" cy="3360424"/>
            <a:chOff x="0" y="-14085"/>
            <a:chExt cx="1435506" cy="564844"/>
          </a:xfrm>
        </p:grpSpPr>
        <p:sp>
          <p:nvSpPr>
            <p:cNvPr id="9" name="Freeform 9"/>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0" name="TextBox 10"/>
            <p:cNvSpPr txBox="1"/>
            <p:nvPr/>
          </p:nvSpPr>
          <p:spPr>
            <a:xfrm>
              <a:off x="0" y="-14085"/>
              <a:ext cx="1435506" cy="564844"/>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Space to stick a photo or write a description of the haul!</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grpSp>
        <p:nvGrpSpPr>
          <p:cNvPr id="11" name="Group 11">
            <a:extLst>
              <a:ext uri="{C183D7F6-B498-43B3-948B-1728B52AA6E4}">
                <adec:decorative xmlns:adec="http://schemas.microsoft.com/office/drawing/2017/decorative" val="1"/>
              </a:ext>
            </a:extLst>
          </p:cNvPr>
          <p:cNvGrpSpPr/>
          <p:nvPr/>
        </p:nvGrpSpPr>
        <p:grpSpPr>
          <a:xfrm>
            <a:off x="331728" y="3336610"/>
            <a:ext cx="8472203" cy="11201230"/>
            <a:chOff x="0" y="0"/>
            <a:chExt cx="11296270" cy="14934973"/>
          </a:xfrm>
        </p:grpSpPr>
        <p:sp>
          <p:nvSpPr>
            <p:cNvPr id="12" name="Freeform 12"/>
            <p:cNvSpPr/>
            <p:nvPr/>
          </p:nvSpPr>
          <p:spPr>
            <a:xfrm>
              <a:off x="0" y="0"/>
              <a:ext cx="11296270" cy="14934973"/>
            </a:xfrm>
            <a:custGeom>
              <a:avLst/>
              <a:gdLst/>
              <a:ahLst/>
              <a:cxnLst/>
              <a:rect l="l" t="t" r="r" b="b"/>
              <a:pathLst>
                <a:path w="11296270" h="14934973">
                  <a:moveTo>
                    <a:pt x="0" y="0"/>
                  </a:moveTo>
                  <a:lnTo>
                    <a:pt x="11296270" y="0"/>
                  </a:lnTo>
                  <a:lnTo>
                    <a:pt x="11296270" y="14934973"/>
                  </a:lnTo>
                  <a:lnTo>
                    <a:pt x="0" y="1493497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1766209" y="292094"/>
              <a:ext cx="9530062" cy="86446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Task: The Great Plastic Audit</a:t>
              </a:r>
            </a:p>
            <a:p>
              <a:pPr algn="l">
                <a:lnSpc>
                  <a:spcPts val="2975"/>
                </a:lnSpc>
              </a:pPr>
              <a:endParaRPr lang="en-US" sz="3000" b="1">
                <a:solidFill>
                  <a:srgbClr val="000000"/>
                </a:solidFill>
                <a:latin typeface="Dosis Bold"/>
                <a:ea typeface="Dosis Bold"/>
                <a:cs typeface="Dosis Bold"/>
                <a:sym typeface="Dosis Bold"/>
              </a:endParaRPr>
            </a:p>
            <a:p>
              <a:pPr algn="l">
                <a:lnSpc>
                  <a:spcPts val="3570"/>
                </a:lnSpc>
              </a:pPr>
              <a:r>
                <a:rPr lang="en-US" sz="3000">
                  <a:solidFill>
                    <a:srgbClr val="000000"/>
                  </a:solidFill>
                  <a:latin typeface="Dosis"/>
                  <a:ea typeface="Dosis"/>
                  <a:cs typeface="Dosis"/>
                  <a:sym typeface="Dosis"/>
                </a:rPr>
                <a:t>Work in a team to clear a 10m stretch of tideline. Categorise what you find (fishing gear, domestic plastic, natural debris) and discuss how it affects local wildlife. </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Resources:</a:t>
              </a:r>
              <a:r>
                <a:rPr lang="en-US" sz="3000">
                  <a:solidFill>
                    <a:srgbClr val="000000"/>
                  </a:solidFill>
                  <a:latin typeface="Dosis"/>
                  <a:ea typeface="Dosis"/>
                  <a:cs typeface="Dosis"/>
                  <a:sym typeface="Dosis"/>
                </a:rPr>
                <a:t> Litter pickers, gloves, hoops (to mark area), bin bags.</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Prior Learning: </a:t>
              </a:r>
              <a:r>
                <a:rPr lang="en-US" sz="3000">
                  <a:solidFill>
                    <a:srgbClr val="000000"/>
                  </a:solidFill>
                  <a:latin typeface="Dosis"/>
                  <a:ea typeface="Dosis"/>
                  <a:cs typeface="Dosis"/>
                  <a:sym typeface="Dosis"/>
                </a:rPr>
                <a:t>Basic understanding of the food chain and how tides bring debris ashore.</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Essential Skills: </a:t>
              </a:r>
              <a:r>
                <a:rPr lang="en-US" sz="3000">
                  <a:solidFill>
                    <a:srgbClr val="000000"/>
                  </a:solidFill>
                  <a:latin typeface="Dosis"/>
                  <a:ea typeface="Dosis"/>
                  <a:cs typeface="Dosis"/>
                  <a:sym typeface="Dosis"/>
                </a:rPr>
                <a:t>Teamwork &amp; Staying Positive.</a:t>
              </a:r>
            </a:p>
            <a:p>
              <a:pPr algn="l">
                <a:lnSpc>
                  <a:spcPts val="4164"/>
                </a:lnSpc>
              </a:pPr>
              <a:endParaRPr lang="en-US" sz="3000">
                <a:solidFill>
                  <a:srgbClr val="000000"/>
                </a:solidFill>
                <a:latin typeface="Dosis"/>
                <a:ea typeface="Dosis"/>
                <a:cs typeface="Dosis"/>
                <a:sym typeface="Dosis"/>
              </a:endParaRPr>
            </a:p>
          </p:txBody>
        </p:sp>
      </p:grpSp>
      <p:grpSp>
        <p:nvGrpSpPr>
          <p:cNvPr id="14" name="Group 14">
            <a:extLst>
              <a:ext uri="{C183D7F6-B498-43B3-948B-1728B52AA6E4}">
                <adec:decorative xmlns:adec="http://schemas.microsoft.com/office/drawing/2017/decorative" val="1"/>
              </a:ext>
            </a:extLst>
          </p:cNvPr>
          <p:cNvGrpSpPr/>
          <p:nvPr/>
        </p:nvGrpSpPr>
        <p:grpSpPr>
          <a:xfrm>
            <a:off x="9144000" y="596704"/>
            <a:ext cx="7661465" cy="1136439"/>
            <a:chOff x="0" y="0"/>
            <a:chExt cx="10215286" cy="1515252"/>
          </a:xfrm>
        </p:grpSpPr>
        <p:sp>
          <p:nvSpPr>
            <p:cNvPr id="15" name="Freeform 15"/>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6" name="TextBox 16"/>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17" name="Group 17">
            <a:extLst>
              <a:ext uri="{C183D7F6-B498-43B3-948B-1728B52AA6E4}">
                <adec:decorative xmlns:adec="http://schemas.microsoft.com/office/drawing/2017/decorative" val="1"/>
              </a:ext>
            </a:extLst>
          </p:cNvPr>
          <p:cNvGrpSpPr/>
          <p:nvPr/>
        </p:nvGrpSpPr>
        <p:grpSpPr>
          <a:xfrm>
            <a:off x="9144000" y="5229225"/>
            <a:ext cx="7661465" cy="1097913"/>
            <a:chOff x="0" y="0"/>
            <a:chExt cx="10215286" cy="1463884"/>
          </a:xfrm>
        </p:grpSpPr>
        <p:sp>
          <p:nvSpPr>
            <p:cNvPr id="18" name="Freeform 18"/>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3"/>
              <a:stretch>
                <a:fillRect l="-1510" t="-86231" r="-1510" b="-122876"/>
              </a:stretch>
            </a:blipFill>
          </p:spPr>
          <p:txBody>
            <a:bodyPr/>
            <a:lstStyle/>
            <a:p>
              <a:endParaRPr lang="en-GB"/>
            </a:p>
          </p:txBody>
        </p:sp>
        <p:sp>
          <p:nvSpPr>
            <p:cNvPr id="19" name="TextBox 19"/>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20" name="Group 20">
            <a:extLst>
              <a:ext uri="{C183D7F6-B498-43B3-948B-1728B52AA6E4}">
                <adec:decorative xmlns:adec="http://schemas.microsoft.com/office/drawing/2017/decorative" val="1"/>
              </a:ext>
            </a:extLst>
          </p:cNvPr>
          <p:cNvGrpSpPr/>
          <p:nvPr/>
        </p:nvGrpSpPr>
        <p:grpSpPr>
          <a:xfrm>
            <a:off x="9322320" y="6439132"/>
            <a:ext cx="8540250" cy="3723171"/>
            <a:chOff x="0" y="-12295"/>
            <a:chExt cx="1522204" cy="663613"/>
          </a:xfrm>
        </p:grpSpPr>
        <p:sp>
          <p:nvSpPr>
            <p:cNvPr id="21" name="Freeform 21"/>
            <p:cNvSpPr/>
            <p:nvPr/>
          </p:nvSpPr>
          <p:spPr>
            <a:xfrm>
              <a:off x="0" y="0"/>
              <a:ext cx="1522204" cy="625513"/>
            </a:xfrm>
            <a:custGeom>
              <a:avLst/>
              <a:gdLst/>
              <a:ahLst/>
              <a:cxnLst/>
              <a:rect l="l" t="t" r="r" b="b"/>
              <a:pathLst>
                <a:path w="1522204" h="625513">
                  <a:moveTo>
                    <a:pt x="17705" y="0"/>
                  </a:moveTo>
                  <a:lnTo>
                    <a:pt x="1504498" y="0"/>
                  </a:lnTo>
                  <a:cubicBezTo>
                    <a:pt x="1509194" y="0"/>
                    <a:pt x="1513697" y="1865"/>
                    <a:pt x="1517018" y="5186"/>
                  </a:cubicBezTo>
                  <a:cubicBezTo>
                    <a:pt x="1520338" y="8506"/>
                    <a:pt x="1522204" y="13010"/>
                    <a:pt x="1522204" y="17705"/>
                  </a:cubicBezTo>
                  <a:lnTo>
                    <a:pt x="1522204" y="607808"/>
                  </a:lnTo>
                  <a:cubicBezTo>
                    <a:pt x="1522204" y="617586"/>
                    <a:pt x="1514277" y="625513"/>
                    <a:pt x="1504498" y="625513"/>
                  </a:cubicBezTo>
                  <a:lnTo>
                    <a:pt x="17705" y="625513"/>
                  </a:lnTo>
                  <a:cubicBezTo>
                    <a:pt x="7927" y="625513"/>
                    <a:pt x="0" y="617586"/>
                    <a:pt x="0" y="607808"/>
                  </a:cubicBezTo>
                  <a:lnTo>
                    <a:pt x="0" y="17705"/>
                  </a:lnTo>
                  <a:cubicBezTo>
                    <a:pt x="0" y="7927"/>
                    <a:pt x="7927" y="0"/>
                    <a:pt x="17705" y="0"/>
                  </a:cubicBezTo>
                  <a:close/>
                </a:path>
              </a:pathLst>
            </a:custGeom>
            <a:solidFill>
              <a:srgbClr val="F1ECE6"/>
            </a:solidFill>
          </p:spPr>
          <p:txBody>
            <a:bodyPr/>
            <a:lstStyle/>
            <a:p>
              <a:endParaRPr lang="en-GB"/>
            </a:p>
          </p:txBody>
        </p:sp>
        <p:sp>
          <p:nvSpPr>
            <p:cNvPr id="22" name="TextBox 22"/>
            <p:cNvSpPr txBox="1"/>
            <p:nvPr/>
          </p:nvSpPr>
          <p:spPr>
            <a:xfrm>
              <a:off x="0" y="-12295"/>
              <a:ext cx="1522204" cy="663613"/>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What was the most common item you found? </a:t>
              </a:r>
            </a:p>
            <a:p>
              <a:pPr algn="ctr">
                <a:lnSpc>
                  <a:spcPts val="2659"/>
                </a:lnSpc>
              </a:pPr>
              <a:r>
                <a:rPr lang="en-US" sz="1899" dirty="0">
                  <a:solidFill>
                    <a:srgbClr val="000000"/>
                  </a:solidFill>
                  <a:latin typeface="Dosis"/>
                  <a:ea typeface="Dosis"/>
                  <a:cs typeface="Dosis"/>
                  <a:sym typeface="Dosis"/>
                </a:rPr>
                <a:t>How did your team work together?</a:t>
              </a: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p:txBody>
        </p:sp>
      </p:grpSp>
      <p:sp>
        <p:nvSpPr>
          <p:cNvPr id="23" name="Title 22">
            <a:extLst>
              <a:ext uri="{FF2B5EF4-FFF2-40B4-BE49-F238E27FC236}">
                <a16:creationId xmlns:a16="http://schemas.microsoft.com/office/drawing/2014/main" id="{5F27B2E1-B623-2E10-FEDD-ECEC0D5A39B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Bay Warden badge activities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58731" y="2998221"/>
            <a:ext cx="9560905" cy="12640619"/>
          </a:xfrm>
          <a:custGeom>
            <a:avLst/>
            <a:gdLst/>
            <a:ahLst/>
            <a:cxnLst/>
            <a:rect l="l" t="t" r="r" b="b"/>
            <a:pathLst>
              <a:path w="9560905" h="12640619">
                <a:moveTo>
                  <a:pt x="0" y="0"/>
                </a:moveTo>
                <a:lnTo>
                  <a:pt x="9560905" y="0"/>
                </a:lnTo>
                <a:lnTo>
                  <a:pt x="9560905" y="12640619"/>
                </a:lnTo>
                <a:lnTo>
                  <a:pt x="0" y="1264061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rot="110282">
            <a:off x="400048" y="54536"/>
            <a:ext cx="8182362" cy="1888996"/>
          </a:xfrm>
          <a:custGeom>
            <a:avLst/>
            <a:gdLst/>
            <a:ahLst/>
            <a:cxnLst/>
            <a:rect l="l" t="t" r="r" b="b"/>
            <a:pathLst>
              <a:path w="8182362" h="1888996">
                <a:moveTo>
                  <a:pt x="0" y="0"/>
                </a:moveTo>
                <a:lnTo>
                  <a:pt x="8182363" y="0"/>
                </a:lnTo>
                <a:lnTo>
                  <a:pt x="8182363" y="1888996"/>
                </a:lnTo>
                <a:lnTo>
                  <a:pt x="0" y="1888996"/>
                </a:lnTo>
                <a:lnTo>
                  <a:pt x="0" y="0"/>
                </a:lnTo>
                <a:close/>
              </a:path>
            </a:pathLst>
          </a:custGeom>
          <a:blipFill>
            <a:blip r:embed="rId4"/>
            <a:stretch>
              <a:fillRect l="-1510" t="-17315" r="-1510" b="-72338"/>
            </a:stretch>
          </a:blipFill>
        </p:spPr>
        <p:txBody>
          <a:bodyPr/>
          <a:lstStyle/>
          <a:p>
            <a:endParaRPr lang="en-GB"/>
          </a:p>
        </p:txBody>
      </p:sp>
      <p:sp>
        <p:nvSpPr>
          <p:cNvPr id="5" name="Freeform 5">
            <a:extLst>
              <a:ext uri="{C183D7F6-B498-43B3-948B-1728B52AA6E4}">
                <adec:decorative xmlns:adec="http://schemas.microsoft.com/office/drawing/2017/decorative" val="1"/>
              </a:ext>
            </a:extLst>
          </p:cNvPr>
          <p:cNvSpPr/>
          <p:nvPr/>
        </p:nvSpPr>
        <p:spPr>
          <a:xfrm rot="-10800000">
            <a:off x="9144000" y="624546"/>
            <a:ext cx="7661465" cy="1449723"/>
          </a:xfrm>
          <a:custGeom>
            <a:avLst/>
            <a:gdLst/>
            <a:ahLst/>
            <a:cxnLst/>
            <a:rect l="l" t="t" r="r" b="b"/>
            <a:pathLst>
              <a:path w="7661465" h="1449723">
                <a:moveTo>
                  <a:pt x="0" y="0"/>
                </a:moveTo>
                <a:lnTo>
                  <a:pt x="7661465" y="0"/>
                </a:lnTo>
                <a:lnTo>
                  <a:pt x="7661465" y="1449722"/>
                </a:lnTo>
                <a:lnTo>
                  <a:pt x="0" y="1449722"/>
                </a:lnTo>
                <a:lnTo>
                  <a:pt x="0" y="0"/>
                </a:lnTo>
                <a:close/>
              </a:path>
            </a:pathLst>
          </a:custGeom>
          <a:blipFill>
            <a:blip r:embed="rId4"/>
            <a:stretch>
              <a:fillRect l="-1510" t="-37485" r="-1510" b="-93901"/>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rot="-10800000">
            <a:off x="9719636" y="5322015"/>
            <a:ext cx="7661465" cy="1085213"/>
          </a:xfrm>
          <a:custGeom>
            <a:avLst/>
            <a:gdLst/>
            <a:ahLst/>
            <a:cxnLst/>
            <a:rect l="l" t="t" r="r" b="b"/>
            <a:pathLst>
              <a:path w="7661465" h="1085213">
                <a:moveTo>
                  <a:pt x="0" y="0"/>
                </a:moveTo>
                <a:lnTo>
                  <a:pt x="7661464" y="0"/>
                </a:lnTo>
                <a:lnTo>
                  <a:pt x="7661464" y="1085214"/>
                </a:lnTo>
                <a:lnTo>
                  <a:pt x="0" y="1085214"/>
                </a:lnTo>
                <a:lnTo>
                  <a:pt x="0" y="0"/>
                </a:lnTo>
                <a:close/>
              </a:path>
            </a:pathLst>
          </a:custGeom>
          <a:blipFill>
            <a:blip r:embed="rId4"/>
            <a:stretch>
              <a:fillRect l="-1510" t="-86231" r="-1510" b="-122876"/>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9828908" y="2193286"/>
            <a:ext cx="8272381" cy="3064366"/>
            <a:chOff x="0" y="-12778"/>
            <a:chExt cx="1442776" cy="534452"/>
          </a:xfrm>
        </p:grpSpPr>
        <p:sp>
          <p:nvSpPr>
            <p:cNvPr id="8" name="Freeform 8"/>
            <p:cNvSpPr/>
            <p:nvPr/>
          </p:nvSpPr>
          <p:spPr>
            <a:xfrm>
              <a:off x="0" y="0"/>
              <a:ext cx="1435505" cy="496352"/>
            </a:xfrm>
            <a:custGeom>
              <a:avLst/>
              <a:gdLst/>
              <a:ahLst/>
              <a:cxnLst/>
              <a:rect l="l" t="t" r="r" b="b"/>
              <a:pathLst>
                <a:path w="1435505" h="496352">
                  <a:moveTo>
                    <a:pt x="18371" y="0"/>
                  </a:moveTo>
                  <a:lnTo>
                    <a:pt x="1417134" y="0"/>
                  </a:lnTo>
                  <a:cubicBezTo>
                    <a:pt x="1422007" y="0"/>
                    <a:pt x="1426679" y="1936"/>
                    <a:pt x="1430125" y="5381"/>
                  </a:cubicBezTo>
                  <a:cubicBezTo>
                    <a:pt x="1433570" y="8826"/>
                    <a:pt x="1435505" y="13499"/>
                    <a:pt x="1435505" y="18371"/>
                  </a:cubicBezTo>
                  <a:lnTo>
                    <a:pt x="1435505" y="477981"/>
                  </a:lnTo>
                  <a:cubicBezTo>
                    <a:pt x="1435505" y="488127"/>
                    <a:pt x="1427280" y="496352"/>
                    <a:pt x="1417134" y="496352"/>
                  </a:cubicBezTo>
                  <a:lnTo>
                    <a:pt x="18371" y="496352"/>
                  </a:lnTo>
                  <a:cubicBezTo>
                    <a:pt x="13499" y="496352"/>
                    <a:pt x="8826" y="494417"/>
                    <a:pt x="5381" y="490971"/>
                  </a:cubicBezTo>
                  <a:cubicBezTo>
                    <a:pt x="1936" y="487526"/>
                    <a:pt x="0" y="482853"/>
                    <a:pt x="0" y="477981"/>
                  </a:cubicBezTo>
                  <a:lnTo>
                    <a:pt x="0" y="18371"/>
                  </a:lnTo>
                  <a:cubicBezTo>
                    <a:pt x="0" y="8225"/>
                    <a:pt x="8225" y="0"/>
                    <a:pt x="18371" y="0"/>
                  </a:cubicBezTo>
                  <a:close/>
                </a:path>
              </a:pathLst>
            </a:custGeom>
            <a:solidFill>
              <a:srgbClr val="F1ECE6"/>
            </a:solidFill>
          </p:spPr>
          <p:txBody>
            <a:bodyPr/>
            <a:lstStyle/>
            <a:p>
              <a:endParaRPr lang="en-GB"/>
            </a:p>
          </p:txBody>
        </p:sp>
        <p:sp>
          <p:nvSpPr>
            <p:cNvPr id="9" name="TextBox 9"/>
            <p:cNvSpPr txBox="1"/>
            <p:nvPr/>
          </p:nvSpPr>
          <p:spPr>
            <a:xfrm>
              <a:off x="7270" y="-12778"/>
              <a:ext cx="1435506" cy="534452"/>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Draw your safety map or attach risk assessment sheet</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grpSp>
        <p:nvGrpSpPr>
          <p:cNvPr id="10" name="Group 10">
            <a:extLst>
              <a:ext uri="{C183D7F6-B498-43B3-948B-1728B52AA6E4}">
                <adec:decorative xmlns:adec="http://schemas.microsoft.com/office/drawing/2017/decorative" val="1"/>
              </a:ext>
            </a:extLst>
          </p:cNvPr>
          <p:cNvGrpSpPr/>
          <p:nvPr/>
        </p:nvGrpSpPr>
        <p:grpSpPr>
          <a:xfrm>
            <a:off x="9803789" y="6653341"/>
            <a:ext cx="8255810" cy="3491879"/>
            <a:chOff x="-4381" y="-11897"/>
            <a:chExt cx="1439886" cy="609014"/>
          </a:xfrm>
        </p:grpSpPr>
        <p:sp>
          <p:nvSpPr>
            <p:cNvPr id="11" name="Freeform 11"/>
            <p:cNvSpPr/>
            <p:nvPr/>
          </p:nvSpPr>
          <p:spPr>
            <a:xfrm>
              <a:off x="0" y="0"/>
              <a:ext cx="1435505" cy="570914"/>
            </a:xfrm>
            <a:custGeom>
              <a:avLst/>
              <a:gdLst/>
              <a:ahLst/>
              <a:cxnLst/>
              <a:rect l="l" t="t" r="r" b="b"/>
              <a:pathLst>
                <a:path w="1435505" h="570914">
                  <a:moveTo>
                    <a:pt x="18371" y="0"/>
                  </a:moveTo>
                  <a:lnTo>
                    <a:pt x="1417134" y="0"/>
                  </a:lnTo>
                  <a:cubicBezTo>
                    <a:pt x="1422007" y="0"/>
                    <a:pt x="1426679" y="1936"/>
                    <a:pt x="1430125" y="5381"/>
                  </a:cubicBezTo>
                  <a:cubicBezTo>
                    <a:pt x="1433570" y="8826"/>
                    <a:pt x="1435505" y="13499"/>
                    <a:pt x="1435505" y="18371"/>
                  </a:cubicBezTo>
                  <a:lnTo>
                    <a:pt x="1435505" y="552543"/>
                  </a:lnTo>
                  <a:cubicBezTo>
                    <a:pt x="1435505" y="562689"/>
                    <a:pt x="1427280" y="570914"/>
                    <a:pt x="1417134" y="570914"/>
                  </a:cubicBezTo>
                  <a:lnTo>
                    <a:pt x="18371" y="570914"/>
                  </a:lnTo>
                  <a:cubicBezTo>
                    <a:pt x="8225" y="570914"/>
                    <a:pt x="0" y="562689"/>
                    <a:pt x="0" y="552543"/>
                  </a:cubicBezTo>
                  <a:lnTo>
                    <a:pt x="0" y="18371"/>
                  </a:lnTo>
                  <a:cubicBezTo>
                    <a:pt x="0" y="8225"/>
                    <a:pt x="8225" y="0"/>
                    <a:pt x="18371" y="0"/>
                  </a:cubicBezTo>
                  <a:close/>
                </a:path>
              </a:pathLst>
            </a:custGeom>
            <a:solidFill>
              <a:srgbClr val="F1ECE6"/>
            </a:solidFill>
          </p:spPr>
          <p:txBody>
            <a:bodyPr/>
            <a:lstStyle/>
            <a:p>
              <a:endParaRPr lang="en-GB"/>
            </a:p>
          </p:txBody>
        </p:sp>
        <p:sp>
          <p:nvSpPr>
            <p:cNvPr id="12" name="TextBox 12"/>
            <p:cNvSpPr txBox="1"/>
            <p:nvPr/>
          </p:nvSpPr>
          <p:spPr>
            <a:xfrm>
              <a:off x="-4381" y="-11897"/>
              <a:ext cx="1435506" cy="609014"/>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How did you ensure the safety of others? </a:t>
              </a:r>
            </a:p>
            <a:p>
              <a:pPr algn="ctr">
                <a:lnSpc>
                  <a:spcPts val="2799"/>
                </a:lnSpc>
              </a:pPr>
              <a:r>
                <a:rPr lang="en-US" sz="1999" dirty="0">
                  <a:solidFill>
                    <a:srgbClr val="000000"/>
                  </a:solidFill>
                  <a:latin typeface="Dosis"/>
                  <a:ea typeface="Dosis"/>
                  <a:cs typeface="Dosis"/>
                  <a:sym typeface="Dosis"/>
                </a:rPr>
                <a:t>What would you do if the weather changed and it began thundering &amp; lightening?</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sp>
        <p:nvSpPr>
          <p:cNvPr id="13" name="Freeform 13">
            <a:extLst>
              <a:ext uri="{C183D7F6-B498-43B3-948B-1728B52AA6E4}">
                <adec:decorative xmlns:adec="http://schemas.microsoft.com/office/drawing/2017/decorative" val="1"/>
              </a:ext>
            </a:extLst>
          </p:cNvPr>
          <p:cNvSpPr/>
          <p:nvPr/>
        </p:nvSpPr>
        <p:spPr>
          <a:xfrm>
            <a:off x="6670925" y="743728"/>
            <a:ext cx="2153202" cy="2145372"/>
          </a:xfrm>
          <a:custGeom>
            <a:avLst/>
            <a:gdLst/>
            <a:ahLst/>
            <a:cxnLst/>
            <a:rect l="l" t="t" r="r" b="b"/>
            <a:pathLst>
              <a:path w="2153202" h="2145372">
                <a:moveTo>
                  <a:pt x="0" y="0"/>
                </a:moveTo>
                <a:lnTo>
                  <a:pt x="2153202" y="0"/>
                </a:lnTo>
                <a:lnTo>
                  <a:pt x="2153202" y="2145371"/>
                </a:lnTo>
                <a:lnTo>
                  <a:pt x="0" y="2145371"/>
                </a:lnTo>
                <a:lnTo>
                  <a:pt x="0" y="0"/>
                </a:lnTo>
                <a:close/>
              </a:path>
            </a:pathLst>
          </a:custGeom>
          <a:blipFill>
            <a:blip r:embed="rId5"/>
            <a:stretch>
              <a:fillRect/>
            </a:stretch>
          </a:blipFill>
        </p:spPr>
        <p:txBody>
          <a:bodyPr/>
          <a:lstStyle/>
          <a:p>
            <a:endParaRPr lang="en-GB"/>
          </a:p>
        </p:txBody>
      </p:sp>
      <p:sp>
        <p:nvSpPr>
          <p:cNvPr id="14" name="TextBox 14"/>
          <p:cNvSpPr txBox="1"/>
          <p:nvPr/>
        </p:nvSpPr>
        <p:spPr>
          <a:xfrm>
            <a:off x="1225251" y="703610"/>
            <a:ext cx="6595294" cy="760507"/>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Bay Navigator</a:t>
            </a:r>
          </a:p>
        </p:txBody>
      </p:sp>
      <p:sp>
        <p:nvSpPr>
          <p:cNvPr id="15" name="TextBox 15"/>
          <p:cNvSpPr txBox="1"/>
          <p:nvPr/>
        </p:nvSpPr>
        <p:spPr>
          <a:xfrm>
            <a:off x="1593624" y="3127311"/>
            <a:ext cx="7800729" cy="6976554"/>
          </a:xfrm>
          <a:prstGeom prst="rect">
            <a:avLst/>
          </a:prstGeom>
        </p:spPr>
        <p:txBody>
          <a:bodyPr lIns="0" tIns="0" rIns="0" bIns="0" rtlCol="0" anchor="t">
            <a:spAutoFit/>
          </a:bodyPr>
          <a:lstStyle/>
          <a:p>
            <a:pPr algn="l">
              <a:lnSpc>
                <a:spcPts val="3926"/>
              </a:lnSpc>
            </a:pPr>
            <a:r>
              <a:rPr lang="en-US" sz="3300" b="1">
                <a:solidFill>
                  <a:srgbClr val="000000"/>
                </a:solidFill>
                <a:latin typeface="Dosis Semi-Bold"/>
                <a:ea typeface="Dosis Semi-Bold"/>
                <a:cs typeface="Dosis Semi-Bold"/>
                <a:sym typeface="Dosis Semi-Bold"/>
              </a:rPr>
              <a:t>Task: Tide-Line Risk Assessment &amp; Wayfinding</a:t>
            </a:r>
          </a:p>
          <a:p>
            <a:pPr algn="l">
              <a:lnSpc>
                <a:spcPts val="2975"/>
              </a:lnSpc>
            </a:pPr>
            <a:endParaRPr lang="en-US" sz="3300" b="1">
              <a:solidFill>
                <a:srgbClr val="000000"/>
              </a:solidFill>
              <a:latin typeface="Dosis Semi-Bold"/>
              <a:ea typeface="Dosis Semi-Bold"/>
              <a:cs typeface="Dosis Semi-Bold"/>
              <a:sym typeface="Dosis Semi-Bold"/>
            </a:endParaRPr>
          </a:p>
          <a:p>
            <a:pPr algn="l">
              <a:lnSpc>
                <a:spcPts val="3570"/>
              </a:lnSpc>
            </a:pPr>
            <a:r>
              <a:rPr lang="en-US" sz="3000">
                <a:solidFill>
                  <a:srgbClr val="000000"/>
                </a:solidFill>
                <a:latin typeface="Dosis"/>
                <a:ea typeface="Dosis"/>
                <a:cs typeface="Dosis"/>
                <a:sym typeface="Dosis"/>
              </a:rPr>
              <a:t>Identify a ‘working zone’ on the beach. Create a safety briefing for a younger group, identifying three specific hazards (e.g. fast-rising tides, sinking sand, weather changes). Use a compass or map to plot an emergency exit route.</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Resources:</a:t>
            </a:r>
            <a:r>
              <a:rPr lang="en-US" sz="3000">
                <a:solidFill>
                  <a:srgbClr val="000000"/>
                </a:solidFill>
                <a:latin typeface="Dosis"/>
                <a:ea typeface="Dosis"/>
                <a:cs typeface="Dosis"/>
                <a:sym typeface="Dosis"/>
              </a:rPr>
              <a:t> Local tide tables, OS Map of Morecambe Bay, compass</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Prior Learning:</a:t>
            </a:r>
            <a:r>
              <a:rPr lang="en-US" sz="3000">
                <a:solidFill>
                  <a:srgbClr val="000000"/>
                </a:solidFill>
                <a:latin typeface="Dosis"/>
                <a:ea typeface="Dosis"/>
                <a:cs typeface="Dosis"/>
                <a:sym typeface="Dosis"/>
              </a:rPr>
              <a:t> Understanding tide times and basic map symbols.</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Essential Skills:</a:t>
            </a:r>
            <a:r>
              <a:rPr lang="en-US" sz="3000">
                <a:solidFill>
                  <a:srgbClr val="000000"/>
                </a:solidFill>
                <a:latin typeface="Dosis"/>
                <a:ea typeface="Dosis"/>
                <a:cs typeface="Dosis"/>
                <a:sym typeface="Dosis"/>
              </a:rPr>
              <a:t> Leadership &amp; Problem Solving.</a:t>
            </a:r>
          </a:p>
          <a:p>
            <a:pPr algn="l">
              <a:lnSpc>
                <a:spcPts val="4045"/>
              </a:lnSpc>
            </a:pPr>
            <a:endParaRPr lang="en-US" sz="3000">
              <a:solidFill>
                <a:srgbClr val="000000"/>
              </a:solidFill>
              <a:latin typeface="Dosis"/>
              <a:ea typeface="Dosis"/>
              <a:cs typeface="Dosis"/>
              <a:sym typeface="Dosis"/>
            </a:endParaRPr>
          </a:p>
        </p:txBody>
      </p:sp>
      <p:sp>
        <p:nvSpPr>
          <p:cNvPr id="16" name="TextBox 16"/>
          <p:cNvSpPr txBox="1"/>
          <p:nvPr/>
        </p:nvSpPr>
        <p:spPr>
          <a:xfrm>
            <a:off x="10431203" y="886603"/>
            <a:ext cx="6595294" cy="1068484"/>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a:p>
            <a:pPr algn="l">
              <a:lnSpc>
                <a:spcPts val="1190"/>
              </a:lnSpc>
            </a:pPr>
            <a:endParaRPr lang="en-US" sz="5952" b="1" spc="-398">
              <a:solidFill>
                <a:srgbClr val="000000"/>
              </a:solidFill>
              <a:latin typeface="League Spartan"/>
              <a:ea typeface="League Spartan"/>
              <a:cs typeface="League Spartan"/>
              <a:sym typeface="League Spartan"/>
            </a:endParaRPr>
          </a:p>
          <a:p>
            <a:pPr algn="l">
              <a:lnSpc>
                <a:spcPts val="1855"/>
              </a:lnSpc>
            </a:pPr>
            <a:r>
              <a:rPr lang="en-US" sz="1953" b="1" spc="-130">
                <a:solidFill>
                  <a:srgbClr val="000000"/>
                </a:solidFill>
                <a:latin typeface="League Spartan"/>
                <a:ea typeface="League Spartan"/>
                <a:cs typeface="League Spartan"/>
                <a:sym typeface="League Spartan"/>
              </a:rPr>
              <a:t>Risk Assessment Table or Map Plot</a:t>
            </a:r>
          </a:p>
        </p:txBody>
      </p:sp>
      <p:sp>
        <p:nvSpPr>
          <p:cNvPr id="17" name="TextBox 17"/>
          <p:cNvSpPr txBox="1"/>
          <p:nvPr/>
        </p:nvSpPr>
        <p:spPr>
          <a:xfrm>
            <a:off x="10530795" y="5569447"/>
            <a:ext cx="6396110" cy="733225"/>
          </a:xfrm>
          <a:prstGeom prst="rect">
            <a:avLst/>
          </a:prstGeom>
        </p:spPr>
        <p:txBody>
          <a:bodyPr lIns="0" tIns="0" rIns="0" bIns="0" rtlCol="0" anchor="t">
            <a:spAutoFit/>
          </a:bodyPr>
          <a:lstStyle/>
          <a:p>
            <a:pPr algn="l">
              <a:lnSpc>
                <a:spcPts val="5484"/>
              </a:lnSpc>
            </a:pPr>
            <a:r>
              <a:rPr lang="en-US" sz="5773" b="1" spc="-386">
                <a:solidFill>
                  <a:srgbClr val="000000"/>
                </a:solidFill>
                <a:latin typeface="League Spartan"/>
                <a:ea typeface="League Spartan"/>
                <a:cs typeface="League Spartan"/>
                <a:sym typeface="League Spartan"/>
              </a:rPr>
              <a:t>My Reflection</a:t>
            </a:r>
          </a:p>
        </p:txBody>
      </p:sp>
      <p:sp>
        <p:nvSpPr>
          <p:cNvPr id="18" name="Title 17">
            <a:extLst>
              <a:ext uri="{FF2B5EF4-FFF2-40B4-BE49-F238E27FC236}">
                <a16:creationId xmlns:a16="http://schemas.microsoft.com/office/drawing/2014/main" id="{4787EE31-5DB3-A3E5-568C-E1ABEA218C0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Bay Navigator badge activities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110282">
            <a:off x="402612" y="54577"/>
            <a:ext cx="8182362" cy="1729140"/>
          </a:xfrm>
          <a:custGeom>
            <a:avLst/>
            <a:gdLst/>
            <a:ahLst/>
            <a:cxnLst/>
            <a:rect l="l" t="t" r="r" b="b"/>
            <a:pathLst>
              <a:path w="8182362" h="1729140">
                <a:moveTo>
                  <a:pt x="0" y="0"/>
                </a:moveTo>
                <a:lnTo>
                  <a:pt x="8182362" y="0"/>
                </a:lnTo>
                <a:lnTo>
                  <a:pt x="8182362" y="1729140"/>
                </a:lnTo>
                <a:lnTo>
                  <a:pt x="0" y="1729140"/>
                </a:lnTo>
                <a:lnTo>
                  <a:pt x="0" y="0"/>
                </a:lnTo>
                <a:close/>
              </a:path>
            </a:pathLst>
          </a:custGeom>
          <a:blipFill>
            <a:blip r:embed="rId3"/>
            <a:stretch>
              <a:fillRect l="-1510" t="-18915" r="-1510" b="-88270"/>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513862" y="2737975"/>
            <a:ext cx="8630138" cy="11410039"/>
          </a:xfrm>
          <a:custGeom>
            <a:avLst/>
            <a:gdLst/>
            <a:ahLst/>
            <a:cxnLst/>
            <a:rect l="l" t="t" r="r" b="b"/>
            <a:pathLst>
              <a:path w="8630138" h="11410039">
                <a:moveTo>
                  <a:pt x="0" y="0"/>
                </a:moveTo>
                <a:lnTo>
                  <a:pt x="8630138" y="0"/>
                </a:lnTo>
                <a:lnTo>
                  <a:pt x="8630138" y="11410039"/>
                </a:lnTo>
                <a:lnTo>
                  <a:pt x="0" y="1141003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408244" y="461327"/>
            <a:ext cx="8233613" cy="1020445"/>
          </a:xfrm>
          <a:prstGeom prst="rect">
            <a:avLst/>
          </a:prstGeom>
        </p:spPr>
        <p:txBody>
          <a:bodyPr lIns="0" tIns="0" rIns="0" bIns="0" rtlCol="0" anchor="t">
            <a:spAutoFit/>
          </a:bodyPr>
          <a:lstStyle/>
          <a:p>
            <a:pPr algn="ctr">
              <a:lnSpc>
                <a:spcPts val="8329"/>
              </a:lnSpc>
              <a:spcBef>
                <a:spcPct val="0"/>
              </a:spcBef>
            </a:pPr>
            <a:r>
              <a:rPr lang="en-US" sz="5949">
                <a:solidFill>
                  <a:srgbClr val="000000"/>
                </a:solidFill>
                <a:latin typeface="League Spartan"/>
                <a:ea typeface="League Spartan"/>
                <a:cs typeface="League Spartan"/>
                <a:sym typeface="League Spartan"/>
              </a:rPr>
              <a:t>Coastal Crafter</a:t>
            </a:r>
          </a:p>
        </p:txBody>
      </p:sp>
      <p:sp>
        <p:nvSpPr>
          <p:cNvPr id="6" name="Freeform 6">
            <a:extLst>
              <a:ext uri="{C183D7F6-B498-43B3-948B-1728B52AA6E4}">
                <adec:decorative xmlns:adec="http://schemas.microsoft.com/office/drawing/2017/decorative" val="1"/>
              </a:ext>
            </a:extLst>
          </p:cNvPr>
          <p:cNvSpPr/>
          <p:nvPr/>
        </p:nvSpPr>
        <p:spPr>
          <a:xfrm rot="1366006" flipV="1">
            <a:off x="7602006" y="142165"/>
            <a:ext cx="1541994" cy="1339607"/>
          </a:xfrm>
          <a:custGeom>
            <a:avLst/>
            <a:gdLst/>
            <a:ahLst/>
            <a:cxnLst/>
            <a:rect l="l" t="t" r="r" b="b"/>
            <a:pathLst>
              <a:path w="1541994" h="1339607">
                <a:moveTo>
                  <a:pt x="0" y="1339608"/>
                </a:moveTo>
                <a:lnTo>
                  <a:pt x="1541994" y="1339608"/>
                </a:lnTo>
                <a:lnTo>
                  <a:pt x="1541994" y="0"/>
                </a:lnTo>
                <a:lnTo>
                  <a:pt x="0" y="0"/>
                </a:lnTo>
                <a:lnTo>
                  <a:pt x="0" y="1339608"/>
                </a:lnTo>
                <a:close/>
              </a:path>
            </a:pathLst>
          </a:custGeom>
          <a:blipFill>
            <a:blip r:embed="rId5"/>
            <a:stretch>
              <a:fillRect/>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5966086" flipH="1" flipV="1">
            <a:off x="791043" y="-897199"/>
            <a:ext cx="2011308" cy="4073019"/>
          </a:xfrm>
          <a:custGeom>
            <a:avLst/>
            <a:gdLst/>
            <a:ahLst/>
            <a:cxnLst/>
            <a:rect l="l" t="t" r="r" b="b"/>
            <a:pathLst>
              <a:path w="2011308" h="4073019">
                <a:moveTo>
                  <a:pt x="2011307" y="4073019"/>
                </a:moveTo>
                <a:lnTo>
                  <a:pt x="0" y="4073019"/>
                </a:lnTo>
                <a:lnTo>
                  <a:pt x="0" y="0"/>
                </a:lnTo>
                <a:lnTo>
                  <a:pt x="2011307" y="0"/>
                </a:lnTo>
                <a:lnTo>
                  <a:pt x="2011307" y="4073019"/>
                </a:lnTo>
                <a:close/>
              </a:path>
            </a:pathLst>
          </a:custGeom>
          <a:blipFill>
            <a:blip r:embed="rId6"/>
            <a:stretch>
              <a:fillRect t="-11366" r="-5941" b="-11366"/>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rot="4587338" flipH="1">
            <a:off x="5657857" y="428641"/>
            <a:ext cx="1274498" cy="3398661"/>
          </a:xfrm>
          <a:custGeom>
            <a:avLst/>
            <a:gdLst/>
            <a:ahLst/>
            <a:cxnLst/>
            <a:rect l="l" t="t" r="r" b="b"/>
            <a:pathLst>
              <a:path w="1274498" h="3398661">
                <a:moveTo>
                  <a:pt x="1274498" y="0"/>
                </a:moveTo>
                <a:lnTo>
                  <a:pt x="0" y="0"/>
                </a:lnTo>
                <a:lnTo>
                  <a:pt x="0" y="3398661"/>
                </a:lnTo>
                <a:lnTo>
                  <a:pt x="1274498" y="3398661"/>
                </a:lnTo>
                <a:lnTo>
                  <a:pt x="1274498" y="0"/>
                </a:lnTo>
                <a:close/>
              </a:path>
            </a:pathLst>
          </a:custGeom>
          <a:blipFill>
            <a:blip r:embed="rId7"/>
            <a:stretch>
              <a:fillRect/>
            </a:stretch>
          </a:blipFill>
        </p:spPr>
        <p:txBody>
          <a:bodyPr/>
          <a:lstStyle/>
          <a:p>
            <a:endParaRPr lang="en-GB"/>
          </a:p>
        </p:txBody>
      </p:sp>
      <p:sp>
        <p:nvSpPr>
          <p:cNvPr id="9" name="TextBox 9"/>
          <p:cNvSpPr txBox="1"/>
          <p:nvPr/>
        </p:nvSpPr>
        <p:spPr>
          <a:xfrm>
            <a:off x="1796696" y="2832231"/>
            <a:ext cx="7347304" cy="5911215"/>
          </a:xfrm>
          <a:prstGeom prst="rect">
            <a:avLst/>
          </a:prstGeom>
        </p:spPr>
        <p:txBody>
          <a:bodyPr lIns="0" tIns="0" rIns="0" bIns="0" rtlCol="0" anchor="t">
            <a:spAutoFit/>
          </a:bodyPr>
          <a:lstStyle/>
          <a:p>
            <a:pPr algn="l">
              <a:lnSpc>
                <a:spcPts val="4620"/>
              </a:lnSpc>
            </a:pPr>
            <a:r>
              <a:rPr lang="en-US" sz="3300" b="1">
                <a:solidFill>
                  <a:srgbClr val="000000"/>
                </a:solidFill>
                <a:latin typeface="Dosis Bold"/>
                <a:ea typeface="Dosis Bold"/>
                <a:cs typeface="Dosis Bold"/>
                <a:sym typeface="Dosis Bold"/>
              </a:rPr>
              <a:t>Task: Shoreline Sculpture</a:t>
            </a:r>
          </a:p>
          <a:p>
            <a:pPr algn="l">
              <a:lnSpc>
                <a:spcPts val="2100"/>
              </a:lnSpc>
            </a:pPr>
            <a:endParaRPr lang="en-US" sz="3300" b="1">
              <a:solidFill>
                <a:srgbClr val="000000"/>
              </a:solidFill>
              <a:latin typeface="Dosis Bold"/>
              <a:ea typeface="Dosis Bold"/>
              <a:cs typeface="Dosis Bold"/>
              <a:sym typeface="Dosis Bold"/>
            </a:endParaRPr>
          </a:p>
          <a:p>
            <a:pPr algn="l">
              <a:lnSpc>
                <a:spcPts val="4200"/>
              </a:lnSpc>
            </a:pPr>
            <a:r>
              <a:rPr lang="en-US" sz="3000">
                <a:solidFill>
                  <a:srgbClr val="000000"/>
                </a:solidFill>
                <a:latin typeface="Dosis"/>
                <a:ea typeface="Dosis"/>
                <a:cs typeface="Dosis"/>
                <a:sym typeface="Dosis"/>
              </a:rPr>
              <a:t>Using only natural materials you find e.g. driftwood, shells, stones, leaves, feathers, twigs create a sculpture that represents a local sea creature. </a:t>
            </a:r>
          </a:p>
          <a:p>
            <a:pPr algn="l">
              <a:lnSpc>
                <a:spcPts val="2100"/>
              </a:lnSpc>
            </a:pPr>
            <a:endParaRPr lang="en-US" sz="3000">
              <a:solidFill>
                <a:srgbClr val="000000"/>
              </a:solidFill>
              <a:latin typeface="Dosis"/>
              <a:ea typeface="Dosis"/>
              <a:cs typeface="Dosis"/>
              <a:sym typeface="Dosis"/>
            </a:endParaRPr>
          </a:p>
          <a:p>
            <a:pPr algn="l">
              <a:lnSpc>
                <a:spcPts val="4200"/>
              </a:lnSpc>
            </a:pPr>
            <a:r>
              <a:rPr lang="en-US" sz="3000" b="1">
                <a:solidFill>
                  <a:srgbClr val="000000"/>
                </a:solidFill>
                <a:latin typeface="Dosis Bold"/>
                <a:ea typeface="Dosis Bold"/>
                <a:cs typeface="Dosis Bold"/>
                <a:sym typeface="Dosis Bold"/>
              </a:rPr>
              <a:t>Resources: </a:t>
            </a:r>
            <a:r>
              <a:rPr lang="en-US" sz="3000">
                <a:solidFill>
                  <a:srgbClr val="000000"/>
                </a:solidFill>
                <a:latin typeface="Dosis"/>
                <a:ea typeface="Dosis"/>
                <a:cs typeface="Dosis"/>
                <a:sym typeface="Dosis"/>
              </a:rPr>
              <a:t>natural found materials, camera for evidence.</a:t>
            </a:r>
          </a:p>
          <a:p>
            <a:pPr algn="l">
              <a:lnSpc>
                <a:spcPts val="2100"/>
              </a:lnSpc>
            </a:pPr>
            <a:endParaRPr lang="en-US" sz="3000">
              <a:solidFill>
                <a:srgbClr val="000000"/>
              </a:solidFill>
              <a:latin typeface="Dosis"/>
              <a:ea typeface="Dosis"/>
              <a:cs typeface="Dosis"/>
              <a:sym typeface="Dosis"/>
            </a:endParaRPr>
          </a:p>
          <a:p>
            <a:pPr algn="l">
              <a:lnSpc>
                <a:spcPts val="4200"/>
              </a:lnSpc>
            </a:pPr>
            <a:r>
              <a:rPr lang="en-US" sz="3000" b="1">
                <a:solidFill>
                  <a:srgbClr val="000000"/>
                </a:solidFill>
                <a:latin typeface="Dosis Bold"/>
                <a:ea typeface="Dosis Bold"/>
                <a:cs typeface="Dosis Bold"/>
                <a:sym typeface="Dosis Bold"/>
              </a:rPr>
              <a:t>Prior learning: </a:t>
            </a:r>
            <a:r>
              <a:rPr lang="en-US" sz="3000">
                <a:solidFill>
                  <a:srgbClr val="000000"/>
                </a:solidFill>
                <a:latin typeface="Dosis"/>
                <a:ea typeface="Dosis"/>
                <a:cs typeface="Dosis"/>
                <a:sym typeface="Dosis"/>
              </a:rPr>
              <a:t>Discussion on “Leave No Trace” ethics.</a:t>
            </a:r>
          </a:p>
          <a:p>
            <a:pPr algn="l">
              <a:lnSpc>
                <a:spcPts val="2100"/>
              </a:lnSpc>
            </a:pPr>
            <a:endParaRPr lang="en-US" sz="3000">
              <a:solidFill>
                <a:srgbClr val="000000"/>
              </a:solidFill>
              <a:latin typeface="Dosis"/>
              <a:ea typeface="Dosis"/>
              <a:cs typeface="Dosis"/>
              <a:sym typeface="Dosis"/>
            </a:endParaRPr>
          </a:p>
          <a:p>
            <a:pPr algn="l">
              <a:lnSpc>
                <a:spcPts val="4200"/>
              </a:lnSpc>
              <a:spcBef>
                <a:spcPct val="0"/>
              </a:spcBef>
            </a:pPr>
            <a:r>
              <a:rPr lang="en-US" sz="3000" b="1">
                <a:solidFill>
                  <a:srgbClr val="000000"/>
                </a:solidFill>
                <a:latin typeface="Dosis Bold"/>
                <a:ea typeface="Dosis Bold"/>
                <a:cs typeface="Dosis Bold"/>
                <a:sym typeface="Dosis Bold"/>
              </a:rPr>
              <a:t>Essential Skills:</a:t>
            </a:r>
            <a:r>
              <a:rPr lang="en-US" sz="3000">
                <a:solidFill>
                  <a:srgbClr val="000000"/>
                </a:solidFill>
                <a:latin typeface="Dosis"/>
                <a:ea typeface="Dosis"/>
                <a:cs typeface="Dosis"/>
                <a:sym typeface="Dosis"/>
              </a:rPr>
              <a:t> Creativity and staying positive</a:t>
            </a:r>
          </a:p>
        </p:txBody>
      </p:sp>
      <p:sp>
        <p:nvSpPr>
          <p:cNvPr id="10" name="Freeform 10">
            <a:extLst>
              <a:ext uri="{C183D7F6-B498-43B3-948B-1728B52AA6E4}">
                <adec:decorative xmlns:adec="http://schemas.microsoft.com/office/drawing/2017/decorative" val="1"/>
              </a:ext>
            </a:extLst>
          </p:cNvPr>
          <p:cNvSpPr/>
          <p:nvPr/>
        </p:nvSpPr>
        <p:spPr>
          <a:xfrm rot="-10800000">
            <a:off x="9144000" y="596704"/>
            <a:ext cx="7661465" cy="1085213"/>
          </a:xfrm>
          <a:custGeom>
            <a:avLst/>
            <a:gdLst/>
            <a:ahLst/>
            <a:cxnLst/>
            <a:rect l="l" t="t" r="r" b="b"/>
            <a:pathLst>
              <a:path w="7661465" h="1085213">
                <a:moveTo>
                  <a:pt x="0" y="0"/>
                </a:moveTo>
                <a:lnTo>
                  <a:pt x="7661465" y="0"/>
                </a:lnTo>
                <a:lnTo>
                  <a:pt x="7661465" y="1085213"/>
                </a:lnTo>
                <a:lnTo>
                  <a:pt x="0" y="1085213"/>
                </a:lnTo>
                <a:lnTo>
                  <a:pt x="0" y="0"/>
                </a:lnTo>
                <a:close/>
              </a:path>
            </a:pathLst>
          </a:custGeom>
          <a:blipFill>
            <a:blip r:embed="rId3"/>
            <a:stretch>
              <a:fillRect l="-1510" t="-86231" r="-1510" b="-122876"/>
            </a:stretch>
          </a:blipFill>
        </p:spPr>
        <p:txBody>
          <a:bodyPr/>
          <a:lstStyle/>
          <a:p>
            <a:endParaRPr lang="en-GB"/>
          </a:p>
        </p:txBody>
      </p:sp>
      <p:sp>
        <p:nvSpPr>
          <p:cNvPr id="11" name="TextBox 11"/>
          <p:cNvSpPr txBox="1"/>
          <p:nvPr/>
        </p:nvSpPr>
        <p:spPr>
          <a:xfrm>
            <a:off x="10210170" y="921410"/>
            <a:ext cx="6595294" cy="760507"/>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nvGrpSpPr>
          <p:cNvPr id="12" name="Group 12">
            <a:extLst>
              <a:ext uri="{C183D7F6-B498-43B3-948B-1728B52AA6E4}">
                <adec:decorative xmlns:adec="http://schemas.microsoft.com/office/drawing/2017/decorative" val="1"/>
              </a:ext>
            </a:extLst>
          </p:cNvPr>
          <p:cNvGrpSpPr/>
          <p:nvPr/>
        </p:nvGrpSpPr>
        <p:grpSpPr>
          <a:xfrm>
            <a:off x="9343131" y="1785928"/>
            <a:ext cx="8540250" cy="3408619"/>
            <a:chOff x="0" y="-9556"/>
            <a:chExt cx="1435506" cy="572945"/>
          </a:xfrm>
        </p:grpSpPr>
        <p:sp>
          <p:nvSpPr>
            <p:cNvPr id="13" name="Freeform 13"/>
            <p:cNvSpPr/>
            <p:nvPr/>
          </p:nvSpPr>
          <p:spPr>
            <a:xfrm>
              <a:off x="0" y="0"/>
              <a:ext cx="1435505" cy="534845"/>
            </a:xfrm>
            <a:custGeom>
              <a:avLst/>
              <a:gdLst/>
              <a:ahLst/>
              <a:cxnLst/>
              <a:rect l="l" t="t" r="r" b="b"/>
              <a:pathLst>
                <a:path w="1435505" h="534845">
                  <a:moveTo>
                    <a:pt x="17705" y="0"/>
                  </a:moveTo>
                  <a:lnTo>
                    <a:pt x="1417800" y="0"/>
                  </a:lnTo>
                  <a:cubicBezTo>
                    <a:pt x="1422496" y="0"/>
                    <a:pt x="1426999" y="1865"/>
                    <a:pt x="1430320" y="5186"/>
                  </a:cubicBezTo>
                  <a:cubicBezTo>
                    <a:pt x="1433640" y="8506"/>
                    <a:pt x="1435505" y="13010"/>
                    <a:pt x="1435505" y="17705"/>
                  </a:cubicBezTo>
                  <a:lnTo>
                    <a:pt x="1435505" y="517139"/>
                  </a:lnTo>
                  <a:cubicBezTo>
                    <a:pt x="1435505" y="526918"/>
                    <a:pt x="1427578" y="534845"/>
                    <a:pt x="1417800" y="534845"/>
                  </a:cubicBezTo>
                  <a:lnTo>
                    <a:pt x="17705" y="534845"/>
                  </a:lnTo>
                  <a:cubicBezTo>
                    <a:pt x="7927" y="534845"/>
                    <a:pt x="0" y="526918"/>
                    <a:pt x="0" y="517139"/>
                  </a:cubicBezTo>
                  <a:lnTo>
                    <a:pt x="0" y="17705"/>
                  </a:lnTo>
                  <a:cubicBezTo>
                    <a:pt x="0" y="7927"/>
                    <a:pt x="7927" y="0"/>
                    <a:pt x="17705" y="0"/>
                  </a:cubicBezTo>
                  <a:close/>
                </a:path>
              </a:pathLst>
            </a:custGeom>
            <a:solidFill>
              <a:srgbClr val="F1ECE6"/>
            </a:solidFill>
          </p:spPr>
          <p:txBody>
            <a:bodyPr/>
            <a:lstStyle/>
            <a:p>
              <a:endParaRPr lang="en-GB"/>
            </a:p>
          </p:txBody>
        </p:sp>
        <p:sp>
          <p:nvSpPr>
            <p:cNvPr id="14" name="TextBox 14"/>
            <p:cNvSpPr txBox="1"/>
            <p:nvPr/>
          </p:nvSpPr>
          <p:spPr>
            <a:xfrm>
              <a:off x="0" y="-9556"/>
              <a:ext cx="1435506" cy="572945"/>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Space to stick a photo (s) of your sculpture!</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grpSp>
        <p:nvGrpSpPr>
          <p:cNvPr id="15" name="Group 15">
            <a:extLst>
              <a:ext uri="{C183D7F6-B498-43B3-948B-1728B52AA6E4}">
                <adec:decorative xmlns:adec="http://schemas.microsoft.com/office/drawing/2017/decorative" val="1"/>
              </a:ext>
            </a:extLst>
          </p:cNvPr>
          <p:cNvGrpSpPr/>
          <p:nvPr/>
        </p:nvGrpSpPr>
        <p:grpSpPr>
          <a:xfrm rot="-789030">
            <a:off x="-427991" y="2380122"/>
            <a:ext cx="3654514" cy="785105"/>
            <a:chOff x="0" y="0"/>
            <a:chExt cx="4872686" cy="1046806"/>
          </a:xfrm>
        </p:grpSpPr>
        <p:sp>
          <p:nvSpPr>
            <p:cNvPr id="16" name="Freeform 16"/>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3"/>
              <a:stretch>
                <a:fillRect l="-14382" t="-12257" r="-1701" b="-91185"/>
              </a:stretch>
            </a:blipFill>
          </p:spPr>
          <p:txBody>
            <a:bodyPr/>
            <a:lstStyle/>
            <a:p>
              <a:endParaRPr lang="en-GB"/>
            </a:p>
          </p:txBody>
        </p:sp>
        <p:sp>
          <p:nvSpPr>
            <p:cNvPr id="17" name="TextBox 17"/>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444"/>
                  </a:solidFill>
                  <a:latin typeface="League Spartan"/>
                  <a:ea typeface="League Spartan"/>
                  <a:cs typeface="League Spartan"/>
                  <a:sym typeface="League Spartan"/>
                </a:rPr>
                <a:t>Level 1 task</a:t>
              </a:r>
            </a:p>
          </p:txBody>
        </p:sp>
      </p:grpSp>
      <p:sp>
        <p:nvSpPr>
          <p:cNvPr id="18" name="Freeform 18">
            <a:extLst>
              <a:ext uri="{C183D7F6-B498-43B3-948B-1728B52AA6E4}">
                <adec:decorative xmlns:adec="http://schemas.microsoft.com/office/drawing/2017/decorative" val="1"/>
              </a:ext>
            </a:extLst>
          </p:cNvPr>
          <p:cNvSpPr/>
          <p:nvPr/>
        </p:nvSpPr>
        <p:spPr>
          <a:xfrm rot="-10800000">
            <a:off x="9144000" y="5432874"/>
            <a:ext cx="7661465" cy="1085213"/>
          </a:xfrm>
          <a:custGeom>
            <a:avLst/>
            <a:gdLst/>
            <a:ahLst/>
            <a:cxnLst/>
            <a:rect l="l" t="t" r="r" b="b"/>
            <a:pathLst>
              <a:path w="7661465" h="1085213">
                <a:moveTo>
                  <a:pt x="0" y="0"/>
                </a:moveTo>
                <a:lnTo>
                  <a:pt x="7661465" y="0"/>
                </a:lnTo>
                <a:lnTo>
                  <a:pt x="7661465" y="1085213"/>
                </a:lnTo>
                <a:lnTo>
                  <a:pt x="0" y="1085213"/>
                </a:lnTo>
                <a:lnTo>
                  <a:pt x="0" y="0"/>
                </a:lnTo>
                <a:close/>
              </a:path>
            </a:pathLst>
          </a:custGeom>
          <a:blipFill>
            <a:blip r:embed="rId3"/>
            <a:stretch>
              <a:fillRect l="-1510" t="-86231" r="-1510" b="-122876"/>
            </a:stretch>
          </a:blipFill>
        </p:spPr>
        <p:txBody>
          <a:bodyPr/>
          <a:lstStyle/>
          <a:p>
            <a:endParaRPr lang="en-GB"/>
          </a:p>
        </p:txBody>
      </p:sp>
      <p:sp>
        <p:nvSpPr>
          <p:cNvPr id="19" name="TextBox 19"/>
          <p:cNvSpPr txBox="1"/>
          <p:nvPr/>
        </p:nvSpPr>
        <p:spPr>
          <a:xfrm>
            <a:off x="9889777" y="5666665"/>
            <a:ext cx="6595294" cy="760507"/>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nvGrpSpPr>
          <p:cNvPr id="20" name="Group 20">
            <a:extLst>
              <a:ext uri="{C183D7F6-B498-43B3-948B-1728B52AA6E4}">
                <adec:decorative xmlns:adec="http://schemas.microsoft.com/office/drawing/2017/decorative" val="1"/>
              </a:ext>
            </a:extLst>
          </p:cNvPr>
          <p:cNvGrpSpPr/>
          <p:nvPr/>
        </p:nvGrpSpPr>
        <p:grpSpPr>
          <a:xfrm>
            <a:off x="9343131" y="6622102"/>
            <a:ext cx="8519439" cy="3465547"/>
            <a:chOff x="0" y="-11864"/>
            <a:chExt cx="1518494" cy="617695"/>
          </a:xfrm>
        </p:grpSpPr>
        <p:sp>
          <p:nvSpPr>
            <p:cNvPr id="21" name="Freeform 21"/>
            <p:cNvSpPr/>
            <p:nvPr/>
          </p:nvSpPr>
          <p:spPr>
            <a:xfrm>
              <a:off x="0" y="0"/>
              <a:ext cx="1518494" cy="579595"/>
            </a:xfrm>
            <a:custGeom>
              <a:avLst/>
              <a:gdLst/>
              <a:ahLst/>
              <a:cxnLst/>
              <a:rect l="l" t="t" r="r" b="b"/>
              <a:pathLst>
                <a:path w="1518494" h="579595">
                  <a:moveTo>
                    <a:pt x="17749" y="0"/>
                  </a:moveTo>
                  <a:lnTo>
                    <a:pt x="1500745" y="0"/>
                  </a:lnTo>
                  <a:cubicBezTo>
                    <a:pt x="1505453" y="0"/>
                    <a:pt x="1509967" y="1870"/>
                    <a:pt x="1513296" y="5198"/>
                  </a:cubicBezTo>
                  <a:cubicBezTo>
                    <a:pt x="1516624" y="8527"/>
                    <a:pt x="1518494" y="13041"/>
                    <a:pt x="1518494" y="17749"/>
                  </a:cubicBezTo>
                  <a:lnTo>
                    <a:pt x="1518494" y="561846"/>
                  </a:lnTo>
                  <a:cubicBezTo>
                    <a:pt x="1518494" y="571648"/>
                    <a:pt x="1510548" y="579595"/>
                    <a:pt x="1500745" y="579595"/>
                  </a:cubicBezTo>
                  <a:lnTo>
                    <a:pt x="17749" y="579595"/>
                  </a:lnTo>
                  <a:cubicBezTo>
                    <a:pt x="7946" y="579595"/>
                    <a:pt x="0" y="571648"/>
                    <a:pt x="0" y="561846"/>
                  </a:cubicBezTo>
                  <a:lnTo>
                    <a:pt x="0" y="17749"/>
                  </a:lnTo>
                  <a:cubicBezTo>
                    <a:pt x="0" y="7946"/>
                    <a:pt x="7946" y="0"/>
                    <a:pt x="17749" y="0"/>
                  </a:cubicBezTo>
                  <a:close/>
                </a:path>
              </a:pathLst>
            </a:custGeom>
            <a:solidFill>
              <a:srgbClr val="F1ECE6"/>
            </a:solidFill>
          </p:spPr>
          <p:txBody>
            <a:bodyPr/>
            <a:lstStyle/>
            <a:p>
              <a:endParaRPr lang="en-GB"/>
            </a:p>
          </p:txBody>
        </p:sp>
        <p:sp>
          <p:nvSpPr>
            <p:cNvPr id="22" name="TextBox 22"/>
            <p:cNvSpPr txBox="1"/>
            <p:nvPr/>
          </p:nvSpPr>
          <p:spPr>
            <a:xfrm>
              <a:off x="0" y="-11864"/>
              <a:ext cx="1518494" cy="617695"/>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How did you find this activity? </a:t>
              </a:r>
            </a:p>
            <a:p>
              <a:pPr algn="ctr">
                <a:lnSpc>
                  <a:spcPts val="2799"/>
                </a:lnSpc>
              </a:pPr>
              <a:r>
                <a:rPr lang="en-US" sz="1999" dirty="0">
                  <a:solidFill>
                    <a:srgbClr val="000000"/>
                  </a:solidFill>
                  <a:latin typeface="Dosis"/>
                  <a:ea typeface="Dosis"/>
                  <a:cs typeface="Dosis"/>
                  <a:sym typeface="Dosis"/>
                </a:rPr>
                <a:t>How did you decide what to make using what you found?</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sp>
        <p:nvSpPr>
          <p:cNvPr id="23" name="Title 22">
            <a:extLst>
              <a:ext uri="{FF2B5EF4-FFF2-40B4-BE49-F238E27FC236}">
                <a16:creationId xmlns:a16="http://schemas.microsoft.com/office/drawing/2014/main" id="{1D797AC1-58CA-DEEA-6993-7144B83C076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Coastal Crafter badge activities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331728" y="3336610"/>
            <a:ext cx="8472203" cy="11201230"/>
          </a:xfrm>
          <a:custGeom>
            <a:avLst/>
            <a:gdLst/>
            <a:ahLst/>
            <a:cxnLst/>
            <a:rect l="l" t="t" r="r" b="b"/>
            <a:pathLst>
              <a:path w="8472203" h="11201230">
                <a:moveTo>
                  <a:pt x="0" y="0"/>
                </a:moveTo>
                <a:lnTo>
                  <a:pt x="8472203" y="0"/>
                </a:lnTo>
                <a:lnTo>
                  <a:pt x="8472203" y="11201230"/>
                </a:lnTo>
                <a:lnTo>
                  <a:pt x="0" y="112012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rot="110282">
            <a:off x="402612" y="54577"/>
            <a:ext cx="8182362" cy="1729140"/>
          </a:xfrm>
          <a:custGeom>
            <a:avLst/>
            <a:gdLst/>
            <a:ahLst/>
            <a:cxnLst/>
            <a:rect l="l" t="t" r="r" b="b"/>
            <a:pathLst>
              <a:path w="8182362" h="1729140">
                <a:moveTo>
                  <a:pt x="0" y="0"/>
                </a:moveTo>
                <a:lnTo>
                  <a:pt x="8182362" y="0"/>
                </a:lnTo>
                <a:lnTo>
                  <a:pt x="8182362" y="1729140"/>
                </a:lnTo>
                <a:lnTo>
                  <a:pt x="0" y="1729140"/>
                </a:lnTo>
                <a:lnTo>
                  <a:pt x="0" y="0"/>
                </a:lnTo>
                <a:close/>
              </a:path>
            </a:pathLst>
          </a:custGeom>
          <a:blipFill>
            <a:blip r:embed="rId4"/>
            <a:stretch>
              <a:fillRect l="-1510" t="-18915" r="-1510" b="-88270"/>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9144000" y="596704"/>
            <a:ext cx="7661465" cy="1136439"/>
            <a:chOff x="0" y="0"/>
            <a:chExt cx="10215286" cy="1515252"/>
          </a:xfrm>
        </p:grpSpPr>
        <p:sp>
          <p:nvSpPr>
            <p:cNvPr id="6" name="Freeform 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4"/>
              <a:stretch>
                <a:fillRect l="-1510" t="-86231" r="-1510" b="-122876"/>
              </a:stretch>
            </a:blipFill>
          </p:spPr>
          <p:txBody>
            <a:bodyPr/>
            <a:lstStyle/>
            <a:p>
              <a:endParaRPr lang="en-GB"/>
            </a:p>
          </p:txBody>
        </p:sp>
        <p:sp>
          <p:nvSpPr>
            <p:cNvPr id="7" name="TextBox 7"/>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8" name="Group 8">
            <a:extLst>
              <a:ext uri="{C183D7F6-B498-43B3-948B-1728B52AA6E4}">
                <adec:decorative xmlns:adec="http://schemas.microsoft.com/office/drawing/2017/decorative" val="1"/>
              </a:ext>
            </a:extLst>
          </p:cNvPr>
          <p:cNvGrpSpPr/>
          <p:nvPr/>
        </p:nvGrpSpPr>
        <p:grpSpPr>
          <a:xfrm>
            <a:off x="9144000" y="5229225"/>
            <a:ext cx="7661465" cy="1097913"/>
            <a:chOff x="0" y="0"/>
            <a:chExt cx="10215286" cy="1463884"/>
          </a:xfrm>
        </p:grpSpPr>
        <p:sp>
          <p:nvSpPr>
            <p:cNvPr id="9" name="Freeform 9"/>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4"/>
              <a:stretch>
                <a:fillRect l="-1510" t="-86231" r="-1510" b="-122876"/>
              </a:stretch>
            </a:blipFill>
          </p:spPr>
          <p:txBody>
            <a:bodyPr/>
            <a:lstStyle/>
            <a:p>
              <a:endParaRPr lang="en-GB"/>
            </a:p>
          </p:txBody>
        </p:sp>
        <p:sp>
          <p:nvSpPr>
            <p:cNvPr id="10" name="TextBox 10"/>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1" name="Group 11">
            <a:extLst>
              <a:ext uri="{C183D7F6-B498-43B3-948B-1728B52AA6E4}">
                <adec:decorative xmlns:adec="http://schemas.microsoft.com/office/drawing/2017/decorative" val="1"/>
              </a:ext>
            </a:extLst>
          </p:cNvPr>
          <p:cNvGrpSpPr/>
          <p:nvPr/>
        </p:nvGrpSpPr>
        <p:grpSpPr>
          <a:xfrm rot="-789030">
            <a:off x="-406334" y="2813263"/>
            <a:ext cx="3654514" cy="785105"/>
            <a:chOff x="0" y="0"/>
            <a:chExt cx="4872686" cy="1046806"/>
          </a:xfrm>
        </p:grpSpPr>
        <p:sp>
          <p:nvSpPr>
            <p:cNvPr id="12" name="Freeform 12"/>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4"/>
              <a:stretch>
                <a:fillRect l="-14382" t="-12257" r="-1701" b="-91185"/>
              </a:stretch>
            </a:blipFill>
          </p:spPr>
          <p:txBody>
            <a:bodyPr/>
            <a:lstStyle/>
            <a:p>
              <a:endParaRPr lang="en-GB"/>
            </a:p>
          </p:txBody>
        </p:sp>
        <p:sp>
          <p:nvSpPr>
            <p:cNvPr id="13" name="TextBox 13"/>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7B2"/>
                  </a:solidFill>
                  <a:latin typeface="League Spartan"/>
                  <a:ea typeface="League Spartan"/>
                  <a:cs typeface="League Spartan"/>
                  <a:sym typeface="League Spartan"/>
                </a:rPr>
                <a:t>Level 2 task</a:t>
              </a:r>
            </a:p>
          </p:txBody>
        </p:sp>
      </p:grpSp>
      <p:grpSp>
        <p:nvGrpSpPr>
          <p:cNvPr id="14" name="Group 14">
            <a:extLst>
              <a:ext uri="{C183D7F6-B498-43B3-948B-1728B52AA6E4}">
                <adec:decorative xmlns:adec="http://schemas.microsoft.com/office/drawing/2017/decorative" val="1"/>
              </a:ext>
            </a:extLst>
          </p:cNvPr>
          <p:cNvGrpSpPr/>
          <p:nvPr/>
        </p:nvGrpSpPr>
        <p:grpSpPr>
          <a:xfrm>
            <a:off x="9322320" y="1830698"/>
            <a:ext cx="8540250" cy="3360424"/>
            <a:chOff x="0" y="-14085"/>
            <a:chExt cx="1435506" cy="564844"/>
          </a:xfrm>
        </p:grpSpPr>
        <p:sp>
          <p:nvSpPr>
            <p:cNvPr id="15" name="Freeform 15"/>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6" name="TextBox 16"/>
            <p:cNvSpPr txBox="1"/>
            <p:nvPr/>
          </p:nvSpPr>
          <p:spPr>
            <a:xfrm>
              <a:off x="0" y="-14085"/>
              <a:ext cx="1435506" cy="564844"/>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Space to stick a photo or write a description of your beach telegraph tower </a:t>
              </a:r>
            </a:p>
            <a:p>
              <a:pPr algn="ctr">
                <a:lnSpc>
                  <a:spcPts val="2659"/>
                </a:lnSpc>
              </a:pPr>
              <a:r>
                <a:rPr lang="en-US" sz="1899" dirty="0">
                  <a:solidFill>
                    <a:srgbClr val="000000"/>
                  </a:solidFill>
                  <a:latin typeface="Dosis"/>
                  <a:ea typeface="Dosis"/>
                  <a:cs typeface="Dosis"/>
                  <a:sym typeface="Dosis"/>
                </a:rPr>
                <a:t>and how it worked.</a:t>
              </a: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p:txBody>
        </p:sp>
      </p:grpSp>
      <p:grpSp>
        <p:nvGrpSpPr>
          <p:cNvPr id="17" name="Group 17">
            <a:extLst>
              <a:ext uri="{C183D7F6-B498-43B3-948B-1728B52AA6E4}">
                <adec:decorative xmlns:adec="http://schemas.microsoft.com/office/drawing/2017/decorative" val="1"/>
              </a:ext>
            </a:extLst>
          </p:cNvPr>
          <p:cNvGrpSpPr/>
          <p:nvPr/>
        </p:nvGrpSpPr>
        <p:grpSpPr>
          <a:xfrm>
            <a:off x="9310052" y="6495412"/>
            <a:ext cx="8552520" cy="3748777"/>
            <a:chOff x="0" y="0"/>
            <a:chExt cx="1524391" cy="668177"/>
          </a:xfrm>
        </p:grpSpPr>
        <p:sp>
          <p:nvSpPr>
            <p:cNvPr id="18" name="Freeform 18"/>
            <p:cNvSpPr/>
            <p:nvPr/>
          </p:nvSpPr>
          <p:spPr>
            <a:xfrm>
              <a:off x="0" y="0"/>
              <a:ext cx="1522204" cy="625513"/>
            </a:xfrm>
            <a:custGeom>
              <a:avLst/>
              <a:gdLst/>
              <a:ahLst/>
              <a:cxnLst/>
              <a:rect l="l" t="t" r="r" b="b"/>
              <a:pathLst>
                <a:path w="1522204" h="625513">
                  <a:moveTo>
                    <a:pt x="17705" y="0"/>
                  </a:moveTo>
                  <a:lnTo>
                    <a:pt x="1504498" y="0"/>
                  </a:lnTo>
                  <a:cubicBezTo>
                    <a:pt x="1509194" y="0"/>
                    <a:pt x="1513697" y="1865"/>
                    <a:pt x="1517018" y="5186"/>
                  </a:cubicBezTo>
                  <a:cubicBezTo>
                    <a:pt x="1520338" y="8506"/>
                    <a:pt x="1522204" y="13010"/>
                    <a:pt x="1522204" y="17705"/>
                  </a:cubicBezTo>
                  <a:lnTo>
                    <a:pt x="1522204" y="607808"/>
                  </a:lnTo>
                  <a:cubicBezTo>
                    <a:pt x="1522204" y="617586"/>
                    <a:pt x="1514277" y="625513"/>
                    <a:pt x="1504498" y="625513"/>
                  </a:cubicBezTo>
                  <a:lnTo>
                    <a:pt x="17705" y="625513"/>
                  </a:lnTo>
                  <a:cubicBezTo>
                    <a:pt x="7927" y="625513"/>
                    <a:pt x="0" y="617586"/>
                    <a:pt x="0" y="607808"/>
                  </a:cubicBezTo>
                  <a:lnTo>
                    <a:pt x="0" y="17705"/>
                  </a:lnTo>
                  <a:cubicBezTo>
                    <a:pt x="0" y="7927"/>
                    <a:pt x="7927" y="0"/>
                    <a:pt x="17705" y="0"/>
                  </a:cubicBezTo>
                  <a:close/>
                </a:path>
              </a:pathLst>
            </a:custGeom>
            <a:solidFill>
              <a:srgbClr val="F1ECE6"/>
            </a:solidFill>
          </p:spPr>
          <p:txBody>
            <a:bodyPr/>
            <a:lstStyle/>
            <a:p>
              <a:endParaRPr lang="en-GB"/>
            </a:p>
          </p:txBody>
        </p:sp>
        <p:sp>
          <p:nvSpPr>
            <p:cNvPr id="19" name="TextBox 19"/>
            <p:cNvSpPr txBox="1"/>
            <p:nvPr/>
          </p:nvSpPr>
          <p:spPr>
            <a:xfrm>
              <a:off x="2187" y="4564"/>
              <a:ext cx="1522204" cy="663613"/>
            </a:xfrm>
            <a:prstGeom prst="rect">
              <a:avLst/>
            </a:prstGeom>
          </p:spPr>
          <p:txBody>
            <a:bodyPr lIns="50800" tIns="50800" rIns="50800" bIns="50800" rtlCol="0" anchor="t"/>
            <a:lstStyle/>
            <a:p>
              <a:pPr algn="ctr">
                <a:lnSpc>
                  <a:spcPts val="2799"/>
                </a:lnSpc>
              </a:pPr>
              <a:r>
                <a:rPr lang="en-US" sz="1999" dirty="0">
                  <a:solidFill>
                    <a:srgbClr val="000000"/>
                  </a:solidFill>
                  <a:latin typeface="Dosis"/>
                  <a:ea typeface="Dosis"/>
                  <a:cs typeface="Dosis"/>
                  <a:sym typeface="Dosis"/>
                </a:rPr>
                <a:t>If you could change one thing about your work, what would it be and why?</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sp>
        <p:nvSpPr>
          <p:cNvPr id="20" name="Freeform 20">
            <a:extLst>
              <a:ext uri="{C183D7F6-B498-43B3-948B-1728B52AA6E4}">
                <adec:decorative xmlns:adec="http://schemas.microsoft.com/office/drawing/2017/decorative" val="1"/>
              </a:ext>
            </a:extLst>
          </p:cNvPr>
          <p:cNvSpPr/>
          <p:nvPr/>
        </p:nvSpPr>
        <p:spPr>
          <a:xfrm>
            <a:off x="6923033" y="601684"/>
            <a:ext cx="1880898" cy="2625620"/>
          </a:xfrm>
          <a:custGeom>
            <a:avLst/>
            <a:gdLst/>
            <a:ahLst/>
            <a:cxnLst/>
            <a:rect l="l" t="t" r="r" b="b"/>
            <a:pathLst>
              <a:path w="1880898" h="2625620">
                <a:moveTo>
                  <a:pt x="0" y="0"/>
                </a:moveTo>
                <a:lnTo>
                  <a:pt x="1880898" y="0"/>
                </a:lnTo>
                <a:lnTo>
                  <a:pt x="1880898" y="2625620"/>
                </a:lnTo>
                <a:lnTo>
                  <a:pt x="0" y="2625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TextBox 21"/>
          <p:cNvSpPr txBox="1"/>
          <p:nvPr/>
        </p:nvSpPr>
        <p:spPr>
          <a:xfrm>
            <a:off x="1678435" y="3489442"/>
            <a:ext cx="6932165" cy="6483350"/>
          </a:xfrm>
          <a:prstGeom prst="rect">
            <a:avLst/>
          </a:prstGeom>
        </p:spPr>
        <p:txBody>
          <a:bodyPr lIns="0" tIns="0" rIns="0" bIns="0" rtlCol="0" anchor="t">
            <a:spAutoFit/>
          </a:bodyPr>
          <a:lstStyle/>
          <a:p>
            <a:pPr algn="just">
              <a:lnSpc>
                <a:spcPts val="4200"/>
              </a:lnSpc>
            </a:pPr>
            <a:r>
              <a:rPr lang="en-US" sz="3000" b="1">
                <a:solidFill>
                  <a:srgbClr val="000000"/>
                </a:solidFill>
                <a:latin typeface="Dosis Bold"/>
                <a:ea typeface="Dosis Bold"/>
                <a:cs typeface="Dosis Bold"/>
                <a:sym typeface="Dosis Bold"/>
              </a:rPr>
              <a:t>Task: Coastal Navigation and Signalling</a:t>
            </a:r>
          </a:p>
          <a:p>
            <a:pPr algn="just">
              <a:lnSpc>
                <a:spcPts val="2100"/>
              </a:lnSpc>
            </a:pPr>
            <a:endParaRPr lang="en-US" sz="3000" b="1">
              <a:solidFill>
                <a:srgbClr val="000000"/>
              </a:solidFill>
              <a:latin typeface="Dosis Bold"/>
              <a:ea typeface="Dosis Bold"/>
              <a:cs typeface="Dosis Bold"/>
              <a:sym typeface="Dosis Bold"/>
            </a:endParaRPr>
          </a:p>
          <a:p>
            <a:pPr algn="just">
              <a:lnSpc>
                <a:spcPts val="3500"/>
              </a:lnSpc>
            </a:pPr>
            <a:r>
              <a:rPr lang="en-US" sz="2500" b="1">
                <a:solidFill>
                  <a:srgbClr val="000000"/>
                </a:solidFill>
                <a:latin typeface="Dosis Bold"/>
                <a:ea typeface="Dosis Bold"/>
                <a:cs typeface="Dosis Bold"/>
                <a:sym typeface="Dosis Bold"/>
              </a:rPr>
              <a:t>Construct a functional “Beach Telegraph” system. </a:t>
            </a:r>
          </a:p>
          <a:p>
            <a:pPr algn="just">
              <a:lnSpc>
                <a:spcPts val="3500"/>
              </a:lnSpc>
            </a:pPr>
            <a:r>
              <a:rPr lang="en-US" sz="2500">
                <a:solidFill>
                  <a:srgbClr val="000000"/>
                </a:solidFill>
                <a:latin typeface="Dosis"/>
                <a:ea typeface="Dosis"/>
                <a:cs typeface="Dosis"/>
                <a:sym typeface="Dosis"/>
              </a:rPr>
              <a:t>Build a stable driftwood or twig tower, e.g. tripod, at least </a:t>
            </a:r>
          </a:p>
          <a:p>
            <a:pPr algn="just">
              <a:lnSpc>
                <a:spcPts val="3500"/>
              </a:lnSpc>
            </a:pPr>
            <a:r>
              <a:rPr lang="en-US" sz="2500">
                <a:solidFill>
                  <a:srgbClr val="000000"/>
                </a:solidFill>
                <a:latin typeface="Dosis"/>
                <a:ea typeface="Dosis"/>
                <a:cs typeface="Dosis"/>
                <a:sym typeface="Dosis"/>
              </a:rPr>
              <a:t>1 metre tall.</a:t>
            </a:r>
          </a:p>
          <a:p>
            <a:pPr algn="just">
              <a:lnSpc>
                <a:spcPts val="3500"/>
              </a:lnSpc>
            </a:pPr>
            <a:r>
              <a:rPr lang="en-US" sz="2500">
                <a:solidFill>
                  <a:srgbClr val="000000"/>
                </a:solidFill>
                <a:latin typeface="Dosis"/>
                <a:ea typeface="Dosis"/>
                <a:cs typeface="Dosis"/>
                <a:sym typeface="Dosis"/>
              </a:rPr>
              <a:t>Use found reflective items or contrasting shells to create a direcional marker or SOS signal, visible from a distance.</a:t>
            </a:r>
          </a:p>
          <a:p>
            <a:pPr algn="just">
              <a:lnSpc>
                <a:spcPts val="3500"/>
              </a:lnSpc>
            </a:pPr>
            <a:endParaRPr lang="en-US" sz="2500">
              <a:solidFill>
                <a:srgbClr val="000000"/>
              </a:solidFill>
              <a:latin typeface="Dosis"/>
              <a:ea typeface="Dosis"/>
              <a:cs typeface="Dosis"/>
              <a:sym typeface="Dosis"/>
            </a:endParaRPr>
          </a:p>
          <a:p>
            <a:pPr algn="just">
              <a:lnSpc>
                <a:spcPts val="3500"/>
              </a:lnSpc>
            </a:pPr>
            <a:r>
              <a:rPr lang="en-US" sz="2500" b="1">
                <a:solidFill>
                  <a:srgbClr val="000000"/>
                </a:solidFill>
                <a:latin typeface="Dosis Bold"/>
                <a:ea typeface="Dosis Bold"/>
                <a:cs typeface="Dosis Bold"/>
                <a:sym typeface="Dosis Bold"/>
              </a:rPr>
              <a:t>Resources:</a:t>
            </a:r>
            <a:r>
              <a:rPr lang="en-US" sz="2500">
                <a:solidFill>
                  <a:srgbClr val="000000"/>
                </a:solidFill>
                <a:latin typeface="Dosis"/>
                <a:ea typeface="Dosis"/>
                <a:cs typeface="Dosis"/>
                <a:sym typeface="Dosis"/>
              </a:rPr>
              <a:t> drfitwood, twigs, fallen branches, discarded fishing line/rope, other debris, scissors, tape measure.</a:t>
            </a:r>
          </a:p>
          <a:p>
            <a:pPr algn="just">
              <a:lnSpc>
                <a:spcPts val="3500"/>
              </a:lnSpc>
            </a:pPr>
            <a:endParaRPr lang="en-US" sz="2500">
              <a:solidFill>
                <a:srgbClr val="000000"/>
              </a:solidFill>
              <a:latin typeface="Dosis"/>
              <a:ea typeface="Dosis"/>
              <a:cs typeface="Dosis"/>
              <a:sym typeface="Dosis"/>
            </a:endParaRPr>
          </a:p>
          <a:p>
            <a:pPr algn="just">
              <a:lnSpc>
                <a:spcPts val="3500"/>
              </a:lnSpc>
            </a:pPr>
            <a:r>
              <a:rPr lang="en-US" sz="2500" b="1">
                <a:solidFill>
                  <a:srgbClr val="000000"/>
                </a:solidFill>
                <a:latin typeface="Dosis Bold"/>
                <a:ea typeface="Dosis Bold"/>
                <a:cs typeface="Dosis Bold"/>
                <a:sym typeface="Dosis Bold"/>
              </a:rPr>
              <a:t>Prior learning:</a:t>
            </a:r>
            <a:r>
              <a:rPr lang="en-US" sz="2500">
                <a:solidFill>
                  <a:srgbClr val="000000"/>
                </a:solidFill>
                <a:latin typeface="Dosis"/>
                <a:ea typeface="Dosis"/>
                <a:cs typeface="Dosis"/>
                <a:sym typeface="Dosis"/>
              </a:rPr>
              <a:t> basic knot skills, health and safety knowledge of safe and unsafe items at the beach.</a:t>
            </a:r>
          </a:p>
          <a:p>
            <a:pPr algn="just">
              <a:lnSpc>
                <a:spcPts val="3500"/>
              </a:lnSpc>
            </a:pPr>
            <a:endParaRPr lang="en-US" sz="2500">
              <a:solidFill>
                <a:srgbClr val="000000"/>
              </a:solidFill>
              <a:latin typeface="Dosis"/>
              <a:ea typeface="Dosis"/>
              <a:cs typeface="Dosis"/>
              <a:sym typeface="Dosis"/>
            </a:endParaRPr>
          </a:p>
          <a:p>
            <a:pPr algn="just">
              <a:lnSpc>
                <a:spcPts val="3500"/>
              </a:lnSpc>
              <a:spcBef>
                <a:spcPct val="0"/>
              </a:spcBef>
            </a:pPr>
            <a:r>
              <a:rPr lang="en-US" sz="2500" b="1">
                <a:solidFill>
                  <a:srgbClr val="000000"/>
                </a:solidFill>
                <a:latin typeface="Dosis Bold"/>
                <a:ea typeface="Dosis Bold"/>
                <a:cs typeface="Dosis Bold"/>
                <a:sym typeface="Dosis Bold"/>
              </a:rPr>
              <a:t>Essential skills:</a:t>
            </a:r>
            <a:r>
              <a:rPr lang="en-US" sz="2500">
                <a:solidFill>
                  <a:srgbClr val="000000"/>
                </a:solidFill>
                <a:latin typeface="Dosis"/>
                <a:ea typeface="Dosis"/>
                <a:cs typeface="Dosis"/>
                <a:sym typeface="Dosis"/>
              </a:rPr>
              <a:t> Problem solving and aiming high</a:t>
            </a:r>
          </a:p>
        </p:txBody>
      </p:sp>
      <p:sp>
        <p:nvSpPr>
          <p:cNvPr id="22" name="TextBox 22"/>
          <p:cNvSpPr txBox="1"/>
          <p:nvPr/>
        </p:nvSpPr>
        <p:spPr>
          <a:xfrm>
            <a:off x="1225251" y="703610"/>
            <a:ext cx="6595294" cy="760507"/>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Coastal Crafter</a:t>
            </a:r>
          </a:p>
        </p:txBody>
      </p:sp>
      <p:sp>
        <p:nvSpPr>
          <p:cNvPr id="23" name="Title 22">
            <a:extLst>
              <a:ext uri="{FF2B5EF4-FFF2-40B4-BE49-F238E27FC236}">
                <a16:creationId xmlns:a16="http://schemas.microsoft.com/office/drawing/2014/main" id="{911F4A0C-F971-E43C-BBC6-D31385127523}"/>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Coastal Crafter badge level 2 activities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grpSp>
        <p:nvGrpSpPr>
          <p:cNvPr id="6" name="Group 6">
            <a:extLst>
              <a:ext uri="{C183D7F6-B498-43B3-948B-1728B52AA6E4}">
                <adec:decorative xmlns:adec="http://schemas.microsoft.com/office/drawing/2017/decorative" val="1"/>
              </a:ext>
            </a:extLst>
          </p:cNvPr>
          <p:cNvGrpSpPr/>
          <p:nvPr/>
        </p:nvGrpSpPr>
        <p:grpSpPr>
          <a:xfrm>
            <a:off x="331728" y="3336610"/>
            <a:ext cx="8472203" cy="11277430"/>
            <a:chOff x="0" y="0"/>
            <a:chExt cx="11296270" cy="15036573"/>
          </a:xfrm>
        </p:grpSpPr>
        <p:sp>
          <p:nvSpPr>
            <p:cNvPr id="7" name="Freeform 7"/>
            <p:cNvSpPr/>
            <p:nvPr/>
          </p:nvSpPr>
          <p:spPr>
            <a:xfrm>
              <a:off x="0" y="0"/>
              <a:ext cx="11296270" cy="15036573"/>
            </a:xfrm>
            <a:custGeom>
              <a:avLst/>
              <a:gdLst/>
              <a:ahLst/>
              <a:cxnLst/>
              <a:rect l="l" t="t" r="r" b="b"/>
              <a:pathLst>
                <a:path w="11296270" h="15036573">
                  <a:moveTo>
                    <a:pt x="0" y="0"/>
                  </a:moveTo>
                  <a:lnTo>
                    <a:pt x="11296270" y="0"/>
                  </a:lnTo>
                  <a:lnTo>
                    <a:pt x="11296270" y="15036573"/>
                  </a:lnTo>
                  <a:lnTo>
                    <a:pt x="0" y="15036573"/>
                  </a:lnTo>
                  <a:lnTo>
                    <a:pt x="0" y="0"/>
                  </a:lnTo>
                  <a:close/>
                </a:path>
              </a:pathLst>
            </a:custGeom>
            <a:blipFill>
              <a:blip>
                <a:extLst>
                  <a:ext uri="{96DAC541-7B7A-43D3-8B79-37D633B846F1}">
                    <asvg:svgBlip xmlns:asvg="http://schemas.microsoft.com/office/drawing/2016/SVG/main" r:embed="rId3"/>
                  </a:ext>
                </a:extLst>
              </a:blip>
              <a:stretch>
                <a:fillRect l="-340" r="-340"/>
              </a:stretch>
            </a:blipFill>
          </p:spPr>
          <p:txBody>
            <a:bodyPr/>
            <a:lstStyle/>
            <a:p>
              <a:endParaRPr lang="en-GB"/>
            </a:p>
          </p:txBody>
        </p:sp>
        <p:sp>
          <p:nvSpPr>
            <p:cNvPr id="8" name="TextBox 8"/>
            <p:cNvSpPr txBox="1"/>
            <p:nvPr/>
          </p:nvSpPr>
          <p:spPr>
            <a:xfrm>
              <a:off x="1766209" y="292094"/>
              <a:ext cx="9530062" cy="8746278"/>
            </a:xfrm>
            <a:prstGeom prst="rect">
              <a:avLst/>
            </a:prstGeom>
          </p:spPr>
          <p:txBody>
            <a:bodyPr lIns="0" tIns="0" rIns="0" bIns="0" rtlCol="0" anchor="t">
              <a:spAutoFit/>
            </a:bodyPr>
            <a:lstStyle/>
            <a:p>
              <a:pPr algn="l">
                <a:lnSpc>
                  <a:spcPts val="3570"/>
                </a:lnSpc>
              </a:pPr>
              <a:r>
                <a:rPr lang="en-US" sz="3000" b="1">
                  <a:solidFill>
                    <a:srgbClr val="000000"/>
                  </a:solidFill>
                  <a:latin typeface="Dosis Bold"/>
                  <a:ea typeface="Dosis Bold"/>
                  <a:cs typeface="Dosis Bold"/>
                  <a:sym typeface="Dosis Bold"/>
                </a:rPr>
                <a:t>Task: The Bay Broadcast</a:t>
              </a:r>
            </a:p>
            <a:p>
              <a:pPr algn="l">
                <a:lnSpc>
                  <a:spcPts val="2975"/>
                </a:lnSpc>
              </a:pPr>
              <a:endParaRPr lang="en-US" sz="3000" b="1">
                <a:solidFill>
                  <a:srgbClr val="000000"/>
                </a:solidFill>
                <a:latin typeface="Dosis Bold"/>
                <a:ea typeface="Dosis Bold"/>
                <a:cs typeface="Dosis Bold"/>
                <a:sym typeface="Dosis Bold"/>
              </a:endParaRPr>
            </a:p>
            <a:p>
              <a:pPr algn="l">
                <a:lnSpc>
                  <a:spcPts val="3570"/>
                </a:lnSpc>
              </a:pPr>
              <a:r>
                <a:rPr lang="en-US" sz="3000">
                  <a:solidFill>
                    <a:srgbClr val="000000"/>
                  </a:solidFill>
                  <a:latin typeface="Dosis"/>
                  <a:ea typeface="Dosis"/>
                  <a:cs typeface="Dosis"/>
                  <a:sym typeface="Dosis"/>
                </a:rPr>
                <a:t>In pairs, record a 60 second weather and tide report or a tourist tip for visitors to Morecambe Bay, using either a mobile device or writing a transcript.</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Bold"/>
                  <a:ea typeface="Dosis Bold"/>
                  <a:cs typeface="Dosis Bold"/>
                  <a:sym typeface="Dosis Bold"/>
                </a:rPr>
                <a:t>Resources:</a:t>
              </a:r>
              <a:r>
                <a:rPr lang="en-US" sz="3000">
                  <a:solidFill>
                    <a:srgbClr val="000000"/>
                  </a:solidFill>
                  <a:latin typeface="Dosis"/>
                  <a:ea typeface="Dosis"/>
                  <a:cs typeface="Dosis"/>
                  <a:sym typeface="Dosis"/>
                </a:rPr>
                <a:t> tablet/phone or paper and pen.</a:t>
              </a:r>
            </a:p>
            <a:p>
              <a:pPr algn="l">
                <a:lnSpc>
                  <a:spcPts val="2975"/>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Prior Learning:</a:t>
              </a:r>
              <a:r>
                <a:rPr lang="en-US" sz="3000">
                  <a:solidFill>
                    <a:srgbClr val="000000"/>
                  </a:solidFill>
                  <a:latin typeface="Dosis"/>
                  <a:ea typeface="Dosis"/>
                  <a:cs typeface="Dosis"/>
                  <a:sym typeface="Dosis"/>
                </a:rPr>
                <a:t> Basic understanding of tide safety.</a:t>
              </a:r>
            </a:p>
            <a:p>
              <a:pPr algn="l">
                <a:lnSpc>
                  <a:spcPts val="3570"/>
                </a:lnSpc>
              </a:pPr>
              <a:endParaRPr lang="en-US" sz="3000">
                <a:solidFill>
                  <a:srgbClr val="000000"/>
                </a:solidFill>
                <a:latin typeface="Dosis"/>
                <a:ea typeface="Dosis"/>
                <a:cs typeface="Dosis"/>
                <a:sym typeface="Dosis"/>
              </a:endParaRPr>
            </a:p>
            <a:p>
              <a:pPr algn="l">
                <a:lnSpc>
                  <a:spcPts val="3570"/>
                </a:lnSpc>
              </a:pPr>
              <a:r>
                <a:rPr lang="en-US" sz="3000" b="1">
                  <a:solidFill>
                    <a:srgbClr val="000000"/>
                  </a:solidFill>
                  <a:latin typeface="Dosis Semi-Bold"/>
                  <a:ea typeface="Dosis Semi-Bold"/>
                  <a:cs typeface="Dosis Semi-Bold"/>
                  <a:sym typeface="Dosis Semi-Bold"/>
                </a:rPr>
                <a:t>Essential Skills: </a:t>
              </a:r>
              <a:r>
                <a:rPr lang="en-US" sz="3000">
                  <a:solidFill>
                    <a:srgbClr val="000000"/>
                  </a:solidFill>
                  <a:latin typeface="Dosis"/>
                  <a:ea typeface="Dosis"/>
                  <a:cs typeface="Dosis"/>
                  <a:sym typeface="Dosis"/>
                </a:rPr>
                <a:t>Speaking and listening,</a:t>
              </a:r>
              <a:r>
                <a:rPr lang="en-US" sz="3000" b="1">
                  <a:solidFill>
                    <a:srgbClr val="000000"/>
                  </a:solidFill>
                  <a:latin typeface="Dosis Semi-Bold"/>
                  <a:ea typeface="Dosis Semi-Bold"/>
                  <a:cs typeface="Dosis Semi-Bold"/>
                  <a:sym typeface="Dosis Semi-Bold"/>
                </a:rPr>
                <a:t> t</a:t>
              </a:r>
              <a:r>
                <a:rPr lang="en-US" sz="3000">
                  <a:solidFill>
                    <a:srgbClr val="000000"/>
                  </a:solidFill>
                  <a:latin typeface="Dosis"/>
                  <a:ea typeface="Dosis"/>
                  <a:cs typeface="Dosis"/>
                  <a:sym typeface="Dosis"/>
                </a:rPr>
                <a:t>eamwork.</a:t>
              </a:r>
            </a:p>
            <a:p>
              <a:pPr algn="l">
                <a:lnSpc>
                  <a:spcPts val="4164"/>
                </a:lnSpc>
              </a:pPr>
              <a:endParaRPr lang="en-US" sz="3000">
                <a:solidFill>
                  <a:srgbClr val="000000"/>
                </a:solidFill>
                <a:latin typeface="Dosis"/>
                <a:ea typeface="Dosis"/>
                <a:cs typeface="Dosis"/>
                <a:sym typeface="Dosis"/>
              </a:endParaRPr>
            </a:p>
          </p:txBody>
        </p:sp>
      </p:grpSp>
      <p:grpSp>
        <p:nvGrpSpPr>
          <p:cNvPr id="3" name="Group 3">
            <a:extLst>
              <a:ext uri="{C183D7F6-B498-43B3-948B-1728B52AA6E4}">
                <adec:decorative xmlns:adec="http://schemas.microsoft.com/office/drawing/2017/decorative" val="1"/>
              </a:ext>
            </a:extLst>
          </p:cNvPr>
          <p:cNvGrpSpPr/>
          <p:nvPr/>
        </p:nvGrpSpPr>
        <p:grpSpPr>
          <a:xfrm>
            <a:off x="451023" y="61989"/>
            <a:ext cx="9347310" cy="2002047"/>
            <a:chOff x="0" y="0"/>
            <a:chExt cx="12463080" cy="2669396"/>
          </a:xfrm>
        </p:grpSpPr>
        <p:sp>
          <p:nvSpPr>
            <p:cNvPr id="4" name="Freeform 4"/>
            <p:cNvSpPr/>
            <p:nvPr/>
          </p:nvSpPr>
          <p:spPr>
            <a:xfrm rot="110282">
              <a:off x="33263" y="198221"/>
              <a:ext cx="12396555" cy="2272954"/>
            </a:xfrm>
            <a:custGeom>
              <a:avLst/>
              <a:gdLst/>
              <a:ahLst/>
              <a:cxnLst/>
              <a:rect l="l" t="t" r="r" b="b"/>
              <a:pathLst>
                <a:path w="12396555" h="2272954">
                  <a:moveTo>
                    <a:pt x="0" y="0"/>
                  </a:moveTo>
                  <a:lnTo>
                    <a:pt x="12396555" y="0"/>
                  </a:lnTo>
                  <a:lnTo>
                    <a:pt x="12396555" y="2272954"/>
                  </a:lnTo>
                  <a:lnTo>
                    <a:pt x="0" y="2272954"/>
                  </a:lnTo>
                  <a:lnTo>
                    <a:pt x="0" y="0"/>
                  </a:lnTo>
                  <a:close/>
                </a:path>
              </a:pathLst>
            </a:custGeom>
            <a:blipFill>
              <a:blip r:embed="rId4"/>
              <a:stretch>
                <a:fillRect l="-1487" t="-29049" b="-106191"/>
              </a:stretch>
            </a:blipFill>
          </p:spPr>
          <p:txBody>
            <a:bodyPr/>
            <a:lstStyle/>
            <a:p>
              <a:endParaRPr lang="en-GB"/>
            </a:p>
          </p:txBody>
        </p:sp>
        <p:sp>
          <p:nvSpPr>
            <p:cNvPr id="5" name="TextBox 5"/>
            <p:cNvSpPr txBox="1"/>
            <p:nvPr/>
          </p:nvSpPr>
          <p:spPr>
            <a:xfrm>
              <a:off x="578570" y="875318"/>
              <a:ext cx="11305940" cy="1061635"/>
            </a:xfrm>
            <a:prstGeom prst="rect">
              <a:avLst/>
            </a:prstGeom>
          </p:spPr>
          <p:txBody>
            <a:bodyPr lIns="0" tIns="0" rIns="0" bIns="0" rtlCol="0" anchor="t">
              <a:spAutoFit/>
            </a:bodyPr>
            <a:lstStyle/>
            <a:p>
              <a:pPr algn="l">
                <a:lnSpc>
                  <a:spcPts val="5655"/>
                </a:lnSpc>
              </a:pPr>
              <a:r>
                <a:rPr lang="en-US" sz="5952" b="1" spc="-398" dirty="0">
                  <a:solidFill>
                    <a:srgbClr val="000000"/>
                  </a:solidFill>
                  <a:latin typeface="League Spartan"/>
                  <a:ea typeface="League Spartan"/>
                  <a:cs typeface="League Spartan"/>
                  <a:sym typeface="League Spartan"/>
                </a:rPr>
                <a:t>Coastal Communicator</a:t>
              </a:r>
            </a:p>
          </p:txBody>
        </p:sp>
      </p:grpSp>
      <p:grpSp>
        <p:nvGrpSpPr>
          <p:cNvPr id="9" name="Group 9">
            <a:extLst>
              <a:ext uri="{C183D7F6-B498-43B3-948B-1728B52AA6E4}">
                <adec:decorative xmlns:adec="http://schemas.microsoft.com/office/drawing/2017/decorative" val="1"/>
              </a:ext>
            </a:extLst>
          </p:cNvPr>
          <p:cNvGrpSpPr/>
          <p:nvPr/>
        </p:nvGrpSpPr>
        <p:grpSpPr>
          <a:xfrm>
            <a:off x="9322320" y="1732049"/>
            <a:ext cx="8582335" cy="3360424"/>
            <a:chOff x="0" y="-6334"/>
            <a:chExt cx="1442580" cy="564844"/>
          </a:xfrm>
        </p:grpSpPr>
        <p:sp>
          <p:nvSpPr>
            <p:cNvPr id="10" name="Freeform 10"/>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1" name="TextBox 11"/>
            <p:cNvSpPr txBox="1"/>
            <p:nvPr/>
          </p:nvSpPr>
          <p:spPr>
            <a:xfrm>
              <a:off x="7074" y="-6334"/>
              <a:ext cx="1435506" cy="564844"/>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Share your Bay Broadcast with another group or staff member. </a:t>
              </a:r>
            </a:p>
            <a:p>
              <a:pPr algn="ctr">
                <a:lnSpc>
                  <a:spcPts val="2659"/>
                </a:lnSpc>
              </a:pPr>
              <a:r>
                <a:rPr lang="en-US" sz="1899" dirty="0">
                  <a:solidFill>
                    <a:srgbClr val="000000"/>
                  </a:solidFill>
                  <a:latin typeface="Dosis"/>
                  <a:ea typeface="Dosis"/>
                  <a:cs typeface="Dosis"/>
                  <a:sym typeface="Dosis"/>
                </a:rPr>
                <a:t>Ask them what they learnt from the report.</a:t>
              </a: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p:txBody>
        </p:sp>
      </p:grpSp>
      <p:grpSp>
        <p:nvGrpSpPr>
          <p:cNvPr id="12" name="Group 12">
            <a:extLst>
              <a:ext uri="{C183D7F6-B498-43B3-948B-1728B52AA6E4}">
                <adec:decorative xmlns:adec="http://schemas.microsoft.com/office/drawing/2017/decorative" val="1"/>
              </a:ext>
            </a:extLst>
          </p:cNvPr>
          <p:cNvGrpSpPr/>
          <p:nvPr/>
        </p:nvGrpSpPr>
        <p:grpSpPr>
          <a:xfrm>
            <a:off x="9144000" y="596704"/>
            <a:ext cx="7661465" cy="1136439"/>
            <a:chOff x="0" y="0"/>
            <a:chExt cx="10215286" cy="1515252"/>
          </a:xfrm>
        </p:grpSpPr>
        <p:sp>
          <p:nvSpPr>
            <p:cNvPr id="13" name="Freeform 13"/>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4"/>
              <a:stretch>
                <a:fillRect l="-1510" t="-86231" r="-1510" b="-122876"/>
              </a:stretch>
            </a:blipFill>
          </p:spPr>
          <p:txBody>
            <a:bodyPr/>
            <a:lstStyle/>
            <a:p>
              <a:endParaRPr lang="en-GB"/>
            </a:p>
          </p:txBody>
        </p:sp>
        <p:sp>
          <p:nvSpPr>
            <p:cNvPr id="14" name="TextBox 14"/>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15" name="Group 15">
            <a:extLst>
              <a:ext uri="{C183D7F6-B498-43B3-948B-1728B52AA6E4}">
                <adec:decorative xmlns:adec="http://schemas.microsoft.com/office/drawing/2017/decorative" val="1"/>
              </a:ext>
            </a:extLst>
          </p:cNvPr>
          <p:cNvGrpSpPr/>
          <p:nvPr/>
        </p:nvGrpSpPr>
        <p:grpSpPr>
          <a:xfrm>
            <a:off x="9144000" y="5229225"/>
            <a:ext cx="7661465" cy="1097913"/>
            <a:chOff x="0" y="0"/>
            <a:chExt cx="10215286" cy="1463884"/>
          </a:xfrm>
        </p:grpSpPr>
        <p:sp>
          <p:nvSpPr>
            <p:cNvPr id="16" name="Freeform 1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4"/>
              <a:stretch>
                <a:fillRect l="-1510" t="-86231" r="-1510" b="-122876"/>
              </a:stretch>
            </a:blipFill>
          </p:spPr>
          <p:txBody>
            <a:bodyPr/>
            <a:lstStyle/>
            <a:p>
              <a:endParaRPr lang="en-GB"/>
            </a:p>
          </p:txBody>
        </p:sp>
        <p:sp>
          <p:nvSpPr>
            <p:cNvPr id="17" name="TextBox 17"/>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8" name="Group 18">
            <a:extLst>
              <a:ext uri="{C183D7F6-B498-43B3-948B-1728B52AA6E4}">
                <adec:decorative xmlns:adec="http://schemas.microsoft.com/office/drawing/2017/decorative" val="1"/>
              </a:ext>
            </a:extLst>
          </p:cNvPr>
          <p:cNvGrpSpPr/>
          <p:nvPr/>
        </p:nvGrpSpPr>
        <p:grpSpPr>
          <a:xfrm>
            <a:off x="9322320" y="6508113"/>
            <a:ext cx="8546567" cy="3617698"/>
            <a:chOff x="0" y="0"/>
            <a:chExt cx="1523330" cy="644814"/>
          </a:xfrm>
        </p:grpSpPr>
        <p:sp>
          <p:nvSpPr>
            <p:cNvPr id="19" name="Freeform 19"/>
            <p:cNvSpPr/>
            <p:nvPr/>
          </p:nvSpPr>
          <p:spPr>
            <a:xfrm>
              <a:off x="0" y="0"/>
              <a:ext cx="1522204" cy="644814"/>
            </a:xfrm>
            <a:custGeom>
              <a:avLst/>
              <a:gdLst/>
              <a:ahLst/>
              <a:cxnLst/>
              <a:rect l="l" t="t" r="r" b="b"/>
              <a:pathLst>
                <a:path w="1522204" h="644814">
                  <a:moveTo>
                    <a:pt x="17705" y="0"/>
                  </a:moveTo>
                  <a:lnTo>
                    <a:pt x="1504498" y="0"/>
                  </a:lnTo>
                  <a:cubicBezTo>
                    <a:pt x="1509194" y="0"/>
                    <a:pt x="1513697" y="1865"/>
                    <a:pt x="1517018" y="5186"/>
                  </a:cubicBezTo>
                  <a:cubicBezTo>
                    <a:pt x="1520338" y="8506"/>
                    <a:pt x="1522204" y="13010"/>
                    <a:pt x="1522204" y="17705"/>
                  </a:cubicBezTo>
                  <a:lnTo>
                    <a:pt x="1522204" y="627109"/>
                  </a:lnTo>
                  <a:cubicBezTo>
                    <a:pt x="1522204" y="636887"/>
                    <a:pt x="1514277" y="644814"/>
                    <a:pt x="1504498" y="644814"/>
                  </a:cubicBezTo>
                  <a:lnTo>
                    <a:pt x="17705" y="644814"/>
                  </a:lnTo>
                  <a:cubicBezTo>
                    <a:pt x="7927" y="644814"/>
                    <a:pt x="0" y="636887"/>
                    <a:pt x="0" y="627109"/>
                  </a:cubicBezTo>
                  <a:lnTo>
                    <a:pt x="0" y="17705"/>
                  </a:lnTo>
                  <a:cubicBezTo>
                    <a:pt x="0" y="7927"/>
                    <a:pt x="7927" y="0"/>
                    <a:pt x="17705" y="0"/>
                  </a:cubicBezTo>
                  <a:close/>
                </a:path>
              </a:pathLst>
            </a:custGeom>
            <a:solidFill>
              <a:srgbClr val="F1ECE6"/>
            </a:solidFill>
          </p:spPr>
          <p:txBody>
            <a:bodyPr/>
            <a:lstStyle/>
            <a:p>
              <a:endParaRPr lang="en-GB"/>
            </a:p>
          </p:txBody>
        </p:sp>
        <p:sp>
          <p:nvSpPr>
            <p:cNvPr id="20" name="TextBox 20"/>
            <p:cNvSpPr txBox="1"/>
            <p:nvPr/>
          </p:nvSpPr>
          <p:spPr>
            <a:xfrm>
              <a:off x="1126" y="19759"/>
              <a:ext cx="1522204" cy="511464"/>
            </a:xfrm>
            <a:prstGeom prst="rect">
              <a:avLst/>
            </a:prstGeom>
          </p:spPr>
          <p:txBody>
            <a:bodyPr lIns="50800" tIns="50800" rIns="50800" bIns="50800" rtlCol="0" anchor="t"/>
            <a:lstStyle/>
            <a:p>
              <a:pPr algn="ctr">
                <a:lnSpc>
                  <a:spcPts val="999"/>
                </a:lnSpc>
              </a:pPr>
              <a:r>
                <a:rPr lang="en-US" sz="1999" dirty="0">
                  <a:solidFill>
                    <a:srgbClr val="000000"/>
                  </a:solidFill>
                  <a:latin typeface="Dosis"/>
                  <a:ea typeface="Dosis"/>
                  <a:cs typeface="Dosis"/>
                  <a:sym typeface="Dosis"/>
                </a:rPr>
                <a:t>What did you learn from this task?</a:t>
              </a: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a:p>
              <a:pPr algn="ctr">
                <a:lnSpc>
                  <a:spcPts val="2659"/>
                </a:lnSpc>
              </a:pPr>
              <a:endParaRPr lang="en-US" sz="1999" dirty="0">
                <a:solidFill>
                  <a:srgbClr val="000000"/>
                </a:solidFill>
                <a:latin typeface="Dosis"/>
                <a:ea typeface="Dosis"/>
                <a:cs typeface="Dosis"/>
                <a:sym typeface="Dosis"/>
              </a:endParaRPr>
            </a:p>
          </p:txBody>
        </p:sp>
      </p:grpSp>
      <p:grpSp>
        <p:nvGrpSpPr>
          <p:cNvPr id="21" name="Group 21" descr="Level 1 task for Coastal Communicator badge"/>
          <p:cNvGrpSpPr/>
          <p:nvPr/>
        </p:nvGrpSpPr>
        <p:grpSpPr>
          <a:xfrm rot="-789030">
            <a:off x="-627796" y="2427563"/>
            <a:ext cx="3648013" cy="785105"/>
            <a:chOff x="0" y="0"/>
            <a:chExt cx="4864018" cy="1046806"/>
          </a:xfrm>
        </p:grpSpPr>
        <p:sp>
          <p:nvSpPr>
            <p:cNvPr id="22" name="Freeform 22"/>
            <p:cNvSpPr/>
            <p:nvPr/>
          </p:nvSpPr>
          <p:spPr>
            <a:xfrm rot="-10800000">
              <a:off x="273698"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4"/>
              <a:stretch>
                <a:fillRect l="-14382" t="-12257" r="-1701" b="-91185"/>
              </a:stretch>
            </a:blipFill>
          </p:spPr>
          <p:txBody>
            <a:bodyPr/>
            <a:lstStyle/>
            <a:p>
              <a:endParaRPr lang="en-GB"/>
            </a:p>
          </p:txBody>
        </p:sp>
        <p:sp>
          <p:nvSpPr>
            <p:cNvPr id="23" name="TextBox 23"/>
            <p:cNvSpPr txBox="1"/>
            <p:nvPr/>
          </p:nvSpPr>
          <p:spPr>
            <a:xfrm>
              <a:off x="0" y="156274"/>
              <a:ext cx="4864018" cy="677108"/>
            </a:xfrm>
            <a:prstGeom prst="rect">
              <a:avLst/>
            </a:prstGeom>
          </p:spPr>
          <p:txBody>
            <a:bodyPr lIns="0" tIns="0" rIns="0" bIns="0" rtlCol="0" anchor="t">
              <a:spAutoFit/>
            </a:bodyPr>
            <a:lstStyle/>
            <a:p>
              <a:pPr algn="ctr">
                <a:lnSpc>
                  <a:spcPts val="4129"/>
                </a:lnSpc>
                <a:spcBef>
                  <a:spcPct val="0"/>
                </a:spcBef>
              </a:pPr>
              <a:r>
                <a:rPr lang="en-US" sz="2949" dirty="0">
                  <a:solidFill>
                    <a:srgbClr val="009444"/>
                  </a:solidFill>
                  <a:latin typeface="League Spartan"/>
                  <a:ea typeface="League Spartan"/>
                  <a:cs typeface="League Spartan"/>
                  <a:sym typeface="League Spartan"/>
                </a:rPr>
                <a:t>Level 1 task</a:t>
              </a:r>
            </a:p>
          </p:txBody>
        </p:sp>
      </p:grpSp>
      <p:sp>
        <p:nvSpPr>
          <p:cNvPr id="24" name="Freeform 24">
            <a:extLst>
              <a:ext uri="{C183D7F6-B498-43B3-948B-1728B52AA6E4}">
                <adec:decorative xmlns:adec="http://schemas.microsoft.com/office/drawing/2017/decorative" val="1"/>
              </a:ext>
            </a:extLst>
          </p:cNvPr>
          <p:cNvSpPr/>
          <p:nvPr/>
        </p:nvSpPr>
        <p:spPr>
          <a:xfrm rot="764165">
            <a:off x="6845466" y="1668491"/>
            <a:ext cx="2146580" cy="2138774"/>
          </a:xfrm>
          <a:custGeom>
            <a:avLst/>
            <a:gdLst/>
            <a:ahLst/>
            <a:cxnLst/>
            <a:rect l="l" t="t" r="r" b="b"/>
            <a:pathLst>
              <a:path w="2146580" h="2138774">
                <a:moveTo>
                  <a:pt x="0" y="0"/>
                </a:moveTo>
                <a:lnTo>
                  <a:pt x="2146580" y="0"/>
                </a:lnTo>
                <a:lnTo>
                  <a:pt x="2146580" y="2138774"/>
                </a:lnTo>
                <a:lnTo>
                  <a:pt x="0" y="213877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4233574" y="1458184"/>
            <a:ext cx="1878426" cy="1878426"/>
          </a:xfrm>
          <a:custGeom>
            <a:avLst/>
            <a:gdLst/>
            <a:ahLst/>
            <a:cxnLst/>
            <a:rect l="l" t="t" r="r" b="b"/>
            <a:pathLst>
              <a:path w="1878426" h="1878426">
                <a:moveTo>
                  <a:pt x="0" y="0"/>
                </a:moveTo>
                <a:lnTo>
                  <a:pt x="1878426" y="0"/>
                </a:lnTo>
                <a:lnTo>
                  <a:pt x="1878426" y="1878426"/>
                </a:lnTo>
                <a:lnTo>
                  <a:pt x="0" y="187842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6" name="Title 25">
            <a:extLst>
              <a:ext uri="{FF2B5EF4-FFF2-40B4-BE49-F238E27FC236}">
                <a16:creationId xmlns:a16="http://schemas.microsoft.com/office/drawing/2014/main" id="{12BFC205-C7DA-228C-3394-091AC83D385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Coastal Communicator badge Level 1 activities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331728" y="3336610"/>
            <a:ext cx="8472203" cy="11201230"/>
          </a:xfrm>
          <a:custGeom>
            <a:avLst/>
            <a:gdLst/>
            <a:ahLst/>
            <a:cxnLst/>
            <a:rect l="l" t="t" r="r" b="b"/>
            <a:pathLst>
              <a:path w="8472203" h="11201230">
                <a:moveTo>
                  <a:pt x="0" y="0"/>
                </a:moveTo>
                <a:lnTo>
                  <a:pt x="8472203" y="0"/>
                </a:lnTo>
                <a:lnTo>
                  <a:pt x="8472203" y="11201230"/>
                </a:lnTo>
                <a:lnTo>
                  <a:pt x="0" y="112012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rot="110282">
            <a:off x="402293" y="74487"/>
            <a:ext cx="9423818" cy="1729140"/>
          </a:xfrm>
          <a:custGeom>
            <a:avLst/>
            <a:gdLst/>
            <a:ahLst/>
            <a:cxnLst/>
            <a:rect l="l" t="t" r="r" b="b"/>
            <a:pathLst>
              <a:path w="9423818" h="1729140">
                <a:moveTo>
                  <a:pt x="0" y="0"/>
                </a:moveTo>
                <a:lnTo>
                  <a:pt x="9423818" y="0"/>
                </a:lnTo>
                <a:lnTo>
                  <a:pt x="9423818" y="1729139"/>
                </a:lnTo>
                <a:lnTo>
                  <a:pt x="0" y="1729139"/>
                </a:lnTo>
                <a:lnTo>
                  <a:pt x="0" y="0"/>
                </a:lnTo>
                <a:close/>
              </a:path>
            </a:pathLst>
          </a:custGeom>
          <a:blipFill>
            <a:blip r:embed="rId4"/>
            <a:stretch>
              <a:fillRect l="-1487" t="-28191" b="-106880"/>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9144000" y="596704"/>
            <a:ext cx="7661465" cy="1136439"/>
            <a:chOff x="0" y="0"/>
            <a:chExt cx="10215286" cy="1515252"/>
          </a:xfrm>
        </p:grpSpPr>
        <p:sp>
          <p:nvSpPr>
            <p:cNvPr id="6" name="Freeform 6"/>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4"/>
              <a:stretch>
                <a:fillRect l="-1510" t="-86231" r="-1510" b="-122876"/>
              </a:stretch>
            </a:blipFill>
          </p:spPr>
          <p:txBody>
            <a:bodyPr/>
            <a:lstStyle/>
            <a:p>
              <a:endParaRPr lang="en-GB"/>
            </a:p>
          </p:txBody>
        </p:sp>
        <p:sp>
          <p:nvSpPr>
            <p:cNvPr id="7" name="TextBox 7"/>
            <p:cNvSpPr txBox="1"/>
            <p:nvPr/>
          </p:nvSpPr>
          <p:spPr>
            <a:xfrm>
              <a:off x="994370" y="453617"/>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Evidence</a:t>
              </a:r>
            </a:p>
          </p:txBody>
        </p:sp>
      </p:grpSp>
      <p:grpSp>
        <p:nvGrpSpPr>
          <p:cNvPr id="8" name="Group 8">
            <a:extLst>
              <a:ext uri="{C183D7F6-B498-43B3-948B-1728B52AA6E4}">
                <adec:decorative xmlns:adec="http://schemas.microsoft.com/office/drawing/2017/decorative" val="1"/>
              </a:ext>
            </a:extLst>
          </p:cNvPr>
          <p:cNvGrpSpPr/>
          <p:nvPr/>
        </p:nvGrpSpPr>
        <p:grpSpPr>
          <a:xfrm>
            <a:off x="9144000" y="5229225"/>
            <a:ext cx="7661465" cy="1097913"/>
            <a:chOff x="0" y="0"/>
            <a:chExt cx="10215286" cy="1463884"/>
          </a:xfrm>
        </p:grpSpPr>
        <p:sp>
          <p:nvSpPr>
            <p:cNvPr id="9" name="Freeform 9"/>
            <p:cNvSpPr/>
            <p:nvPr/>
          </p:nvSpPr>
          <p:spPr>
            <a:xfrm rot="-10800000">
              <a:off x="0" y="0"/>
              <a:ext cx="10215286" cy="1446951"/>
            </a:xfrm>
            <a:custGeom>
              <a:avLst/>
              <a:gdLst/>
              <a:ahLst/>
              <a:cxnLst/>
              <a:rect l="l" t="t" r="r" b="b"/>
              <a:pathLst>
                <a:path w="10215286" h="1446951">
                  <a:moveTo>
                    <a:pt x="0" y="0"/>
                  </a:moveTo>
                  <a:lnTo>
                    <a:pt x="10215286" y="0"/>
                  </a:lnTo>
                  <a:lnTo>
                    <a:pt x="10215286" y="1446951"/>
                  </a:lnTo>
                  <a:lnTo>
                    <a:pt x="0" y="1446951"/>
                  </a:lnTo>
                  <a:lnTo>
                    <a:pt x="0" y="0"/>
                  </a:lnTo>
                  <a:close/>
                </a:path>
              </a:pathLst>
            </a:custGeom>
            <a:blipFill>
              <a:blip r:embed="rId4"/>
              <a:stretch>
                <a:fillRect l="-1510" t="-86231" r="-1510" b="-122876"/>
              </a:stretch>
            </a:blipFill>
          </p:spPr>
          <p:txBody>
            <a:bodyPr/>
            <a:lstStyle/>
            <a:p>
              <a:endParaRPr lang="en-GB"/>
            </a:p>
          </p:txBody>
        </p:sp>
        <p:sp>
          <p:nvSpPr>
            <p:cNvPr id="10" name="TextBox 10"/>
            <p:cNvSpPr txBox="1"/>
            <p:nvPr/>
          </p:nvSpPr>
          <p:spPr>
            <a:xfrm>
              <a:off x="994370" y="402250"/>
              <a:ext cx="8793725" cy="1061635"/>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My Reflection</a:t>
              </a:r>
            </a:p>
          </p:txBody>
        </p:sp>
      </p:grpSp>
      <p:grpSp>
        <p:nvGrpSpPr>
          <p:cNvPr id="11" name="Group 11">
            <a:extLst>
              <a:ext uri="{C183D7F6-B498-43B3-948B-1728B52AA6E4}">
                <adec:decorative xmlns:adec="http://schemas.microsoft.com/office/drawing/2017/decorative" val="1"/>
              </a:ext>
            </a:extLst>
          </p:cNvPr>
          <p:cNvGrpSpPr/>
          <p:nvPr/>
        </p:nvGrpSpPr>
        <p:grpSpPr>
          <a:xfrm rot="-789030">
            <a:off x="-406334" y="2813263"/>
            <a:ext cx="3654514" cy="785105"/>
            <a:chOff x="0" y="0"/>
            <a:chExt cx="4872686" cy="1046806"/>
          </a:xfrm>
        </p:grpSpPr>
        <p:sp>
          <p:nvSpPr>
            <p:cNvPr id="12" name="Freeform 12"/>
            <p:cNvSpPr/>
            <p:nvPr/>
          </p:nvSpPr>
          <p:spPr>
            <a:xfrm rot="-10800000">
              <a:off x="0" y="0"/>
              <a:ext cx="4316622" cy="1046806"/>
            </a:xfrm>
            <a:custGeom>
              <a:avLst/>
              <a:gdLst/>
              <a:ahLst/>
              <a:cxnLst/>
              <a:rect l="l" t="t" r="r" b="b"/>
              <a:pathLst>
                <a:path w="4316622" h="1046806">
                  <a:moveTo>
                    <a:pt x="0" y="0"/>
                  </a:moveTo>
                  <a:lnTo>
                    <a:pt x="4316622" y="0"/>
                  </a:lnTo>
                  <a:lnTo>
                    <a:pt x="4316622" y="1046806"/>
                  </a:lnTo>
                  <a:lnTo>
                    <a:pt x="0" y="1046806"/>
                  </a:lnTo>
                  <a:lnTo>
                    <a:pt x="0" y="0"/>
                  </a:lnTo>
                  <a:close/>
                </a:path>
              </a:pathLst>
            </a:custGeom>
            <a:blipFill>
              <a:blip r:embed="rId4"/>
              <a:stretch>
                <a:fillRect l="-14382" t="-12257" r="-1701" b="-91185"/>
              </a:stretch>
            </a:blipFill>
          </p:spPr>
          <p:txBody>
            <a:bodyPr/>
            <a:lstStyle/>
            <a:p>
              <a:endParaRPr lang="en-GB"/>
            </a:p>
          </p:txBody>
        </p:sp>
        <p:sp>
          <p:nvSpPr>
            <p:cNvPr id="13" name="TextBox 13"/>
            <p:cNvSpPr txBox="1"/>
            <p:nvPr/>
          </p:nvSpPr>
          <p:spPr>
            <a:xfrm>
              <a:off x="8668" y="135703"/>
              <a:ext cx="4864018" cy="655754"/>
            </a:xfrm>
            <a:prstGeom prst="rect">
              <a:avLst/>
            </a:prstGeom>
          </p:spPr>
          <p:txBody>
            <a:bodyPr lIns="0" tIns="0" rIns="0" bIns="0" rtlCol="0" anchor="t">
              <a:spAutoFit/>
            </a:bodyPr>
            <a:lstStyle/>
            <a:p>
              <a:pPr algn="ctr">
                <a:lnSpc>
                  <a:spcPts val="4129"/>
                </a:lnSpc>
                <a:spcBef>
                  <a:spcPct val="0"/>
                </a:spcBef>
              </a:pPr>
              <a:r>
                <a:rPr lang="en-US" sz="2949">
                  <a:solidFill>
                    <a:srgbClr val="0097B2"/>
                  </a:solidFill>
                  <a:latin typeface="League Spartan"/>
                  <a:ea typeface="League Spartan"/>
                  <a:cs typeface="League Spartan"/>
                  <a:sym typeface="League Spartan"/>
                </a:rPr>
                <a:t>Level 2 task</a:t>
              </a:r>
            </a:p>
          </p:txBody>
        </p:sp>
      </p:grpSp>
      <p:grpSp>
        <p:nvGrpSpPr>
          <p:cNvPr id="14" name="Group 14">
            <a:extLst>
              <a:ext uri="{C183D7F6-B498-43B3-948B-1728B52AA6E4}">
                <adec:decorative xmlns:adec="http://schemas.microsoft.com/office/drawing/2017/decorative" val="1"/>
              </a:ext>
            </a:extLst>
          </p:cNvPr>
          <p:cNvGrpSpPr/>
          <p:nvPr/>
        </p:nvGrpSpPr>
        <p:grpSpPr>
          <a:xfrm>
            <a:off x="9244583" y="1739854"/>
            <a:ext cx="8540250" cy="3360424"/>
            <a:chOff x="0" y="-9594"/>
            <a:chExt cx="1435506" cy="564844"/>
          </a:xfrm>
        </p:grpSpPr>
        <p:sp>
          <p:nvSpPr>
            <p:cNvPr id="15" name="Freeform 15"/>
            <p:cNvSpPr/>
            <p:nvPr/>
          </p:nvSpPr>
          <p:spPr>
            <a:xfrm>
              <a:off x="0" y="0"/>
              <a:ext cx="1435505" cy="526744"/>
            </a:xfrm>
            <a:custGeom>
              <a:avLst/>
              <a:gdLst/>
              <a:ahLst/>
              <a:cxnLst/>
              <a:rect l="l" t="t" r="r" b="b"/>
              <a:pathLst>
                <a:path w="1435505" h="526744">
                  <a:moveTo>
                    <a:pt x="17705" y="0"/>
                  </a:moveTo>
                  <a:lnTo>
                    <a:pt x="1417800" y="0"/>
                  </a:lnTo>
                  <a:cubicBezTo>
                    <a:pt x="1422496" y="0"/>
                    <a:pt x="1426999" y="1865"/>
                    <a:pt x="1430320" y="5186"/>
                  </a:cubicBezTo>
                  <a:cubicBezTo>
                    <a:pt x="1433640" y="8506"/>
                    <a:pt x="1435505" y="13010"/>
                    <a:pt x="1435505" y="17705"/>
                  </a:cubicBezTo>
                  <a:lnTo>
                    <a:pt x="1435505" y="509038"/>
                  </a:lnTo>
                  <a:cubicBezTo>
                    <a:pt x="1435505" y="518817"/>
                    <a:pt x="1427578" y="526744"/>
                    <a:pt x="1417800" y="526744"/>
                  </a:cubicBezTo>
                  <a:lnTo>
                    <a:pt x="17705" y="526744"/>
                  </a:lnTo>
                  <a:cubicBezTo>
                    <a:pt x="7927" y="526744"/>
                    <a:pt x="0" y="518817"/>
                    <a:pt x="0" y="509038"/>
                  </a:cubicBezTo>
                  <a:lnTo>
                    <a:pt x="0" y="17705"/>
                  </a:lnTo>
                  <a:cubicBezTo>
                    <a:pt x="0" y="7927"/>
                    <a:pt x="7927" y="0"/>
                    <a:pt x="17705" y="0"/>
                  </a:cubicBezTo>
                  <a:close/>
                </a:path>
              </a:pathLst>
            </a:custGeom>
            <a:solidFill>
              <a:srgbClr val="F1ECE6"/>
            </a:solidFill>
          </p:spPr>
          <p:txBody>
            <a:bodyPr/>
            <a:lstStyle/>
            <a:p>
              <a:endParaRPr lang="en-GB"/>
            </a:p>
          </p:txBody>
        </p:sp>
        <p:sp>
          <p:nvSpPr>
            <p:cNvPr id="16" name="TextBox 16"/>
            <p:cNvSpPr txBox="1"/>
            <p:nvPr/>
          </p:nvSpPr>
          <p:spPr>
            <a:xfrm>
              <a:off x="0" y="-9594"/>
              <a:ext cx="1435506" cy="564844"/>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Attach a copy of your finished work here.</a:t>
              </a: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p:txBody>
        </p:sp>
      </p:grpSp>
      <p:grpSp>
        <p:nvGrpSpPr>
          <p:cNvPr id="17" name="Group 17">
            <a:extLst>
              <a:ext uri="{C183D7F6-B498-43B3-948B-1728B52AA6E4}">
                <adec:decorative xmlns:adec="http://schemas.microsoft.com/office/drawing/2017/decorative" val="1"/>
              </a:ext>
            </a:extLst>
          </p:cNvPr>
          <p:cNvGrpSpPr/>
          <p:nvPr/>
        </p:nvGrpSpPr>
        <p:grpSpPr>
          <a:xfrm>
            <a:off x="9322320" y="6439132"/>
            <a:ext cx="8582334" cy="3723171"/>
            <a:chOff x="0" y="-12295"/>
            <a:chExt cx="1529705" cy="663613"/>
          </a:xfrm>
        </p:grpSpPr>
        <p:sp>
          <p:nvSpPr>
            <p:cNvPr id="18" name="Freeform 18"/>
            <p:cNvSpPr/>
            <p:nvPr/>
          </p:nvSpPr>
          <p:spPr>
            <a:xfrm>
              <a:off x="0" y="0"/>
              <a:ext cx="1522204" cy="625513"/>
            </a:xfrm>
            <a:custGeom>
              <a:avLst/>
              <a:gdLst/>
              <a:ahLst/>
              <a:cxnLst/>
              <a:rect l="l" t="t" r="r" b="b"/>
              <a:pathLst>
                <a:path w="1522204" h="625513">
                  <a:moveTo>
                    <a:pt x="17705" y="0"/>
                  </a:moveTo>
                  <a:lnTo>
                    <a:pt x="1504498" y="0"/>
                  </a:lnTo>
                  <a:cubicBezTo>
                    <a:pt x="1509194" y="0"/>
                    <a:pt x="1513697" y="1865"/>
                    <a:pt x="1517018" y="5186"/>
                  </a:cubicBezTo>
                  <a:cubicBezTo>
                    <a:pt x="1520338" y="8506"/>
                    <a:pt x="1522204" y="13010"/>
                    <a:pt x="1522204" y="17705"/>
                  </a:cubicBezTo>
                  <a:lnTo>
                    <a:pt x="1522204" y="607808"/>
                  </a:lnTo>
                  <a:cubicBezTo>
                    <a:pt x="1522204" y="617586"/>
                    <a:pt x="1514277" y="625513"/>
                    <a:pt x="1504498" y="625513"/>
                  </a:cubicBezTo>
                  <a:lnTo>
                    <a:pt x="17705" y="625513"/>
                  </a:lnTo>
                  <a:cubicBezTo>
                    <a:pt x="7927" y="625513"/>
                    <a:pt x="0" y="617586"/>
                    <a:pt x="0" y="607808"/>
                  </a:cubicBezTo>
                  <a:lnTo>
                    <a:pt x="0" y="17705"/>
                  </a:lnTo>
                  <a:cubicBezTo>
                    <a:pt x="0" y="7927"/>
                    <a:pt x="7927" y="0"/>
                    <a:pt x="17705" y="0"/>
                  </a:cubicBezTo>
                  <a:close/>
                </a:path>
              </a:pathLst>
            </a:custGeom>
            <a:solidFill>
              <a:srgbClr val="F1ECE6"/>
            </a:solidFill>
          </p:spPr>
          <p:txBody>
            <a:bodyPr/>
            <a:lstStyle/>
            <a:p>
              <a:endParaRPr lang="en-GB"/>
            </a:p>
          </p:txBody>
        </p:sp>
        <p:sp>
          <p:nvSpPr>
            <p:cNvPr id="19" name="TextBox 19"/>
            <p:cNvSpPr txBox="1"/>
            <p:nvPr/>
          </p:nvSpPr>
          <p:spPr>
            <a:xfrm>
              <a:off x="7501" y="-12295"/>
              <a:ext cx="1522204" cy="663613"/>
            </a:xfrm>
            <a:prstGeom prst="rect">
              <a:avLst/>
            </a:prstGeom>
          </p:spPr>
          <p:txBody>
            <a:bodyPr lIns="50800" tIns="50800" rIns="50800" bIns="50800" rtlCol="0" anchor="t"/>
            <a:lstStyle/>
            <a:p>
              <a:pPr algn="ctr">
                <a:lnSpc>
                  <a:spcPts val="2659"/>
                </a:lnSpc>
              </a:pPr>
              <a:r>
                <a:rPr lang="en-US" sz="1899" dirty="0">
                  <a:solidFill>
                    <a:srgbClr val="000000"/>
                  </a:solidFill>
                  <a:latin typeface="Dosis"/>
                  <a:ea typeface="Dosis"/>
                  <a:cs typeface="Dosis"/>
                  <a:sym typeface="Dosis"/>
                </a:rPr>
                <a:t>What is one thing you learnt whilst completing this task?</a:t>
              </a:r>
            </a:p>
            <a:p>
              <a:pPr algn="ctr">
                <a:lnSpc>
                  <a:spcPts val="2659"/>
                </a:lnSpc>
              </a:pPr>
              <a:r>
                <a:rPr lang="en-US" sz="1899" dirty="0">
                  <a:solidFill>
                    <a:srgbClr val="000000"/>
                  </a:solidFill>
                  <a:latin typeface="Dosis"/>
                  <a:ea typeface="Dosis"/>
                  <a:cs typeface="Dosis"/>
                  <a:sym typeface="Dosis"/>
                </a:rPr>
                <a:t>Do you think you work could be shared around the Bay to encourage positive choices?</a:t>
              </a: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a:p>
              <a:pPr algn="ctr">
                <a:lnSpc>
                  <a:spcPts val="2659"/>
                </a:lnSpc>
              </a:pPr>
              <a:endParaRPr lang="en-US" sz="1899" dirty="0">
                <a:solidFill>
                  <a:srgbClr val="000000"/>
                </a:solidFill>
                <a:latin typeface="Dosis"/>
                <a:ea typeface="Dosis"/>
                <a:cs typeface="Dosis"/>
                <a:sym typeface="Dosis"/>
              </a:endParaRPr>
            </a:p>
          </p:txBody>
        </p:sp>
      </p:grpSp>
      <p:sp>
        <p:nvSpPr>
          <p:cNvPr id="20" name="Freeform 20">
            <a:extLst>
              <a:ext uri="{C183D7F6-B498-43B3-948B-1728B52AA6E4}">
                <adec:decorative xmlns:adec="http://schemas.microsoft.com/office/drawing/2017/decorative" val="1"/>
              </a:ext>
            </a:extLst>
          </p:cNvPr>
          <p:cNvSpPr/>
          <p:nvPr/>
        </p:nvSpPr>
        <p:spPr>
          <a:xfrm>
            <a:off x="6689752" y="1733143"/>
            <a:ext cx="2454248" cy="2181213"/>
          </a:xfrm>
          <a:custGeom>
            <a:avLst/>
            <a:gdLst/>
            <a:ahLst/>
            <a:cxnLst/>
            <a:rect l="l" t="t" r="r" b="b"/>
            <a:pathLst>
              <a:path w="2454248" h="2181213">
                <a:moveTo>
                  <a:pt x="0" y="0"/>
                </a:moveTo>
                <a:lnTo>
                  <a:pt x="2454248" y="0"/>
                </a:lnTo>
                <a:lnTo>
                  <a:pt x="2454248" y="2181213"/>
                </a:lnTo>
                <a:lnTo>
                  <a:pt x="0" y="2181213"/>
                </a:lnTo>
                <a:lnTo>
                  <a:pt x="0" y="0"/>
                </a:lnTo>
                <a:close/>
              </a:path>
            </a:pathLst>
          </a:custGeom>
          <a:blipFill>
            <a:blip r:embed="rId5"/>
            <a:stretch>
              <a:fillRect/>
            </a:stretch>
          </a:blipFill>
        </p:spPr>
        <p:txBody>
          <a:bodyPr/>
          <a:lstStyle/>
          <a:p>
            <a:endParaRPr lang="en-GB"/>
          </a:p>
        </p:txBody>
      </p:sp>
      <p:sp>
        <p:nvSpPr>
          <p:cNvPr id="21" name="Freeform 21">
            <a:extLst>
              <a:ext uri="{C183D7F6-B498-43B3-948B-1728B52AA6E4}">
                <adec:decorative xmlns:adec="http://schemas.microsoft.com/office/drawing/2017/decorative" val="1"/>
              </a:ext>
            </a:extLst>
          </p:cNvPr>
          <p:cNvSpPr/>
          <p:nvPr/>
        </p:nvSpPr>
        <p:spPr>
          <a:xfrm>
            <a:off x="3474519" y="1365379"/>
            <a:ext cx="2423570" cy="2181213"/>
          </a:xfrm>
          <a:custGeom>
            <a:avLst/>
            <a:gdLst/>
            <a:ahLst/>
            <a:cxnLst/>
            <a:rect l="l" t="t" r="r" b="b"/>
            <a:pathLst>
              <a:path w="2423570" h="2181213">
                <a:moveTo>
                  <a:pt x="0" y="0"/>
                </a:moveTo>
                <a:lnTo>
                  <a:pt x="2423570" y="0"/>
                </a:lnTo>
                <a:lnTo>
                  <a:pt x="2423570" y="2181213"/>
                </a:lnTo>
                <a:lnTo>
                  <a:pt x="0" y="218121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TextBox 22"/>
          <p:cNvSpPr txBox="1"/>
          <p:nvPr/>
        </p:nvSpPr>
        <p:spPr>
          <a:xfrm>
            <a:off x="1678435" y="3470392"/>
            <a:ext cx="6932165" cy="6358890"/>
          </a:xfrm>
          <a:prstGeom prst="rect">
            <a:avLst/>
          </a:prstGeom>
        </p:spPr>
        <p:txBody>
          <a:bodyPr lIns="0" tIns="0" rIns="0" bIns="0" rtlCol="0" anchor="t">
            <a:spAutoFit/>
          </a:bodyPr>
          <a:lstStyle/>
          <a:p>
            <a:pPr algn="just">
              <a:lnSpc>
                <a:spcPts val="4619"/>
              </a:lnSpc>
            </a:pPr>
            <a:r>
              <a:rPr lang="en-US" sz="3299" b="1">
                <a:solidFill>
                  <a:srgbClr val="000000"/>
                </a:solidFill>
                <a:latin typeface="Dosis Bold"/>
                <a:ea typeface="Dosis Bold"/>
                <a:cs typeface="Dosis Bold"/>
                <a:sym typeface="Dosis Bold"/>
              </a:rPr>
              <a:t>Task: Campaign for the Coast</a:t>
            </a:r>
          </a:p>
          <a:p>
            <a:pPr algn="just">
              <a:lnSpc>
                <a:spcPts val="2100"/>
              </a:lnSpc>
            </a:pPr>
            <a:endParaRPr lang="en-US" sz="3299" b="1">
              <a:solidFill>
                <a:srgbClr val="000000"/>
              </a:solidFill>
              <a:latin typeface="Dosis Bold"/>
              <a:ea typeface="Dosis Bold"/>
              <a:cs typeface="Dosis Bold"/>
              <a:sym typeface="Dosis Bold"/>
            </a:endParaRPr>
          </a:p>
          <a:p>
            <a:pPr algn="just">
              <a:lnSpc>
                <a:spcPts val="4199"/>
              </a:lnSpc>
            </a:pPr>
            <a:r>
              <a:rPr lang="en-US" sz="2999">
                <a:solidFill>
                  <a:srgbClr val="000000"/>
                </a:solidFill>
                <a:latin typeface="Dosis"/>
                <a:ea typeface="Dosis"/>
                <a:cs typeface="Dosis"/>
                <a:sym typeface="Dosis"/>
              </a:rPr>
              <a:t>Create a formal pitch or digital poster for a local business on why they should reduce single-use plastics or recycle more waste - to save the Bay’s eco-system.</a:t>
            </a:r>
          </a:p>
          <a:p>
            <a:pPr algn="just">
              <a:lnSpc>
                <a:spcPts val="2100"/>
              </a:lnSpc>
            </a:pPr>
            <a:endParaRPr lang="en-US" sz="2999">
              <a:solidFill>
                <a:srgbClr val="000000"/>
              </a:solidFill>
              <a:latin typeface="Dosis"/>
              <a:ea typeface="Dosis"/>
              <a:cs typeface="Dosis"/>
              <a:sym typeface="Dosis"/>
            </a:endParaRPr>
          </a:p>
          <a:p>
            <a:pPr algn="just">
              <a:lnSpc>
                <a:spcPts val="4199"/>
              </a:lnSpc>
            </a:pPr>
            <a:r>
              <a:rPr lang="en-US" sz="2999" b="1">
                <a:solidFill>
                  <a:srgbClr val="000000"/>
                </a:solidFill>
                <a:latin typeface="Dosis Bold"/>
                <a:ea typeface="Dosis Bold"/>
                <a:cs typeface="Dosis Bold"/>
                <a:sym typeface="Dosis Bold"/>
              </a:rPr>
              <a:t>Resources:</a:t>
            </a:r>
            <a:r>
              <a:rPr lang="en-US" sz="2999">
                <a:solidFill>
                  <a:srgbClr val="000000"/>
                </a:solidFill>
                <a:latin typeface="Dosis"/>
                <a:ea typeface="Dosis"/>
                <a:cs typeface="Dosis"/>
                <a:sym typeface="Dosis"/>
              </a:rPr>
              <a:t> design software (e.g. Canva), paper, pens</a:t>
            </a:r>
          </a:p>
          <a:p>
            <a:pPr algn="just">
              <a:lnSpc>
                <a:spcPts val="2100"/>
              </a:lnSpc>
            </a:pPr>
            <a:endParaRPr lang="en-US" sz="2999">
              <a:solidFill>
                <a:srgbClr val="000000"/>
              </a:solidFill>
              <a:latin typeface="Dosis"/>
              <a:ea typeface="Dosis"/>
              <a:cs typeface="Dosis"/>
              <a:sym typeface="Dosis"/>
            </a:endParaRPr>
          </a:p>
          <a:p>
            <a:pPr algn="just">
              <a:lnSpc>
                <a:spcPts val="4199"/>
              </a:lnSpc>
            </a:pPr>
            <a:r>
              <a:rPr lang="en-US" sz="2999" b="1">
                <a:solidFill>
                  <a:srgbClr val="000000"/>
                </a:solidFill>
                <a:latin typeface="Dosis Bold"/>
                <a:ea typeface="Dosis Bold"/>
                <a:cs typeface="Dosis Bold"/>
                <a:sym typeface="Dosis Bold"/>
              </a:rPr>
              <a:t>Prior learning:</a:t>
            </a:r>
            <a:r>
              <a:rPr lang="en-US" sz="2999">
                <a:solidFill>
                  <a:srgbClr val="000000"/>
                </a:solidFill>
                <a:latin typeface="Dosis"/>
                <a:ea typeface="Dosis"/>
                <a:cs typeface="Dosis"/>
                <a:sym typeface="Dosis"/>
              </a:rPr>
              <a:t> Impact of microplastics on local biodiversity</a:t>
            </a:r>
          </a:p>
          <a:p>
            <a:pPr algn="just">
              <a:lnSpc>
                <a:spcPts val="2100"/>
              </a:lnSpc>
            </a:pPr>
            <a:endParaRPr lang="en-US" sz="2999">
              <a:solidFill>
                <a:srgbClr val="000000"/>
              </a:solidFill>
              <a:latin typeface="Dosis"/>
              <a:ea typeface="Dosis"/>
              <a:cs typeface="Dosis"/>
              <a:sym typeface="Dosis"/>
            </a:endParaRPr>
          </a:p>
          <a:p>
            <a:pPr algn="just">
              <a:lnSpc>
                <a:spcPts val="4199"/>
              </a:lnSpc>
              <a:spcBef>
                <a:spcPct val="0"/>
              </a:spcBef>
            </a:pPr>
            <a:r>
              <a:rPr lang="en-US" sz="2999" b="1">
                <a:solidFill>
                  <a:srgbClr val="000000"/>
                </a:solidFill>
                <a:latin typeface="Dosis Bold"/>
                <a:ea typeface="Dosis Bold"/>
                <a:cs typeface="Dosis Bold"/>
                <a:sym typeface="Dosis Bold"/>
              </a:rPr>
              <a:t>Essential skills:</a:t>
            </a:r>
            <a:r>
              <a:rPr lang="en-US" sz="2999">
                <a:solidFill>
                  <a:srgbClr val="000000"/>
                </a:solidFill>
                <a:latin typeface="Dosis"/>
                <a:ea typeface="Dosis"/>
                <a:cs typeface="Dosis"/>
                <a:sym typeface="Dosis"/>
              </a:rPr>
              <a:t> leadership, creativity</a:t>
            </a:r>
          </a:p>
        </p:txBody>
      </p:sp>
      <p:sp>
        <p:nvSpPr>
          <p:cNvPr id="23" name="TextBox 23"/>
          <p:cNvSpPr txBox="1"/>
          <p:nvPr/>
        </p:nvSpPr>
        <p:spPr>
          <a:xfrm>
            <a:off x="884951" y="754196"/>
            <a:ext cx="8479455" cy="760507"/>
          </a:xfrm>
          <a:prstGeom prst="rect">
            <a:avLst/>
          </a:prstGeom>
        </p:spPr>
        <p:txBody>
          <a:bodyPr lIns="0" tIns="0" rIns="0" bIns="0" rtlCol="0" anchor="t">
            <a:spAutoFit/>
          </a:bodyPr>
          <a:lstStyle/>
          <a:p>
            <a:pPr algn="l">
              <a:lnSpc>
                <a:spcPts val="5655"/>
              </a:lnSpc>
            </a:pPr>
            <a:r>
              <a:rPr lang="en-US" sz="5952" b="1" spc="-398">
                <a:solidFill>
                  <a:srgbClr val="000000"/>
                </a:solidFill>
                <a:latin typeface="League Spartan"/>
                <a:ea typeface="League Spartan"/>
                <a:cs typeface="League Spartan"/>
                <a:sym typeface="League Spartan"/>
              </a:rPr>
              <a:t>Coastal Communicator</a:t>
            </a:r>
          </a:p>
        </p:txBody>
      </p:sp>
      <p:sp>
        <p:nvSpPr>
          <p:cNvPr id="24" name="Title 23">
            <a:extLst>
              <a:ext uri="{FF2B5EF4-FFF2-40B4-BE49-F238E27FC236}">
                <a16:creationId xmlns:a16="http://schemas.microsoft.com/office/drawing/2014/main" id="{547D8BC8-390B-C2FF-F48F-EF3C684D9C6F}"/>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Coastal Communicator badge Level 2 activities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E33E55E708324F81EB8C194212C5D5" ma:contentTypeVersion="18" ma:contentTypeDescription="Create a new document." ma:contentTypeScope="" ma:versionID="34442983289a740981928f3c827fa1fb">
  <xsd:schema xmlns:xsd="http://www.w3.org/2001/XMLSchema" xmlns:xs="http://www.w3.org/2001/XMLSchema" xmlns:p="http://schemas.microsoft.com/office/2006/metadata/properties" xmlns:ns2="056b9d8f-47b1-4fe9-8a60-763571831b98" xmlns:ns3="edded507-efe4-4a92-b4de-63650890c2a2" targetNamespace="http://schemas.microsoft.com/office/2006/metadata/properties" ma:root="true" ma:fieldsID="6c0eee41591ad879269e18ea59248b88" ns2:_="" ns3:_="">
    <xsd:import namespace="056b9d8f-47b1-4fe9-8a60-763571831b98"/>
    <xsd:import namespace="edded507-efe4-4a92-b4de-63650890c2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b9d8f-47b1-4fe9-8a60-763571831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bb35676-0bdf-4ed4-88f9-e2f8379240dc"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ded507-efe4-4a92-b4de-63650890c2a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40c6557-0189-4b5e-a0a3-30f432f4e2d6}" ma:internalName="TaxCatchAll" ma:showField="CatchAllData" ma:web="edded507-efe4-4a92-b4de-63650890c2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dded507-efe4-4a92-b4de-63650890c2a2" xsi:nil="true"/>
    <lcf76f155ced4ddcb4097134ff3c332f xmlns="056b9d8f-47b1-4fe9-8a60-763571831b9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F2C700-2D02-4CB5-9B87-A947EE1A5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b9d8f-47b1-4fe9-8a60-763571831b98"/>
    <ds:schemaRef ds:uri="edded507-efe4-4a92-b4de-63650890c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516D57-4847-470E-B484-E486607605E8}">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edded507-efe4-4a92-b4de-63650890c2a2"/>
    <ds:schemaRef ds:uri="http://schemas.openxmlformats.org/package/2006/metadata/core-properties"/>
    <ds:schemaRef ds:uri="056b9d8f-47b1-4fe9-8a60-763571831b98"/>
    <ds:schemaRef ds:uri="http://purl.org/dc/dcmitype/"/>
  </ds:schemaRefs>
</ds:datastoreItem>
</file>

<file path=customXml/itemProps3.xml><?xml version="1.0" encoding="utf-8"?>
<ds:datastoreItem xmlns:ds="http://schemas.openxmlformats.org/officeDocument/2006/customXml" ds:itemID="{DF052638-704A-4D83-85C8-F6A1E7B5C2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1848</Words>
  <Application>Microsoft Office PowerPoint</Application>
  <PresentationFormat>Custom</PresentationFormat>
  <Paragraphs>296</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Canva Sans</vt:lpstr>
      <vt:lpstr>Canva Sans Bold</vt:lpstr>
      <vt:lpstr>Calibri</vt:lpstr>
      <vt:lpstr>Dosis Bold</vt:lpstr>
      <vt:lpstr>Dosis Semi-Bold</vt:lpstr>
      <vt:lpstr>Archivo Black</vt:lpstr>
      <vt:lpstr>League Spartan</vt:lpstr>
      <vt:lpstr>Dosis</vt:lpstr>
      <vt:lpstr>Office Theme</vt:lpstr>
      <vt:lpstr>MBC Skills Portfolio title page</vt:lpstr>
      <vt:lpstr>Welcome page and introduction to portfolio</vt:lpstr>
      <vt:lpstr>The badges</vt:lpstr>
      <vt:lpstr>Bay Warden badge activities</vt:lpstr>
      <vt:lpstr>Bay Navigator badge activities</vt:lpstr>
      <vt:lpstr>Coastal Crafter badge activities</vt:lpstr>
      <vt:lpstr>Coastal Crafter badge level 2 activities</vt:lpstr>
      <vt:lpstr>Coastal Communicator badge Level 1 activities</vt:lpstr>
      <vt:lpstr>Coastal Communicator badge Level 2 activities</vt:lpstr>
      <vt:lpstr>Bay Survival Skills Badge Level 1 activities</vt:lpstr>
      <vt:lpstr>Bay Survival Skills badge Level 2 task</vt:lpstr>
      <vt:lpstr>Coast Explorer badge Level 1 activity</vt:lpstr>
      <vt:lpstr>Coast Explorer badge Level 2 activities</vt:lpstr>
      <vt:lpstr>The Human Compass additional activity</vt:lpstr>
      <vt:lpstr>Chart for assessor to complete on completion of each task</vt:lpstr>
      <vt:lpstr>5 bonus no equipment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LOGBOOK FOR MK</dc:title>
  <cp:lastModifiedBy>Wise, Irene</cp:lastModifiedBy>
  <cp:revision>2</cp:revision>
  <dcterms:created xsi:type="dcterms:W3CDTF">2006-08-16T00:00:00Z</dcterms:created>
  <dcterms:modified xsi:type="dcterms:W3CDTF">2026-06-10T16:03:08Z</dcterms:modified>
  <dc:identifier>DAHIKTYPZho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0x010100F6E33E55E708324F81EB8C194212C5D5</vt:lpwstr>
  </property>
  <property fmtid="{D5CDD505-2E9C-101B-9397-08002B2CF9AE}" pid="3" name="MediaServiceImageTags">
    <vt:lpwstr/>
  </property>
</Properties>
</file>